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52"/>
  </p:notesMasterIdLst>
  <p:sldIdLst>
    <p:sldId id="273" r:id="rId2"/>
    <p:sldId id="265" r:id="rId3"/>
    <p:sldId id="270" r:id="rId4"/>
    <p:sldId id="306" r:id="rId5"/>
    <p:sldId id="274" r:id="rId6"/>
    <p:sldId id="267" r:id="rId7"/>
    <p:sldId id="284" r:id="rId8"/>
    <p:sldId id="281" r:id="rId9"/>
    <p:sldId id="294" r:id="rId10"/>
    <p:sldId id="297" r:id="rId11"/>
    <p:sldId id="298" r:id="rId12"/>
    <p:sldId id="299" r:id="rId13"/>
    <p:sldId id="283" r:id="rId14"/>
    <p:sldId id="290" r:id="rId15"/>
    <p:sldId id="329" r:id="rId16"/>
    <p:sldId id="330" r:id="rId17"/>
    <p:sldId id="331" r:id="rId18"/>
    <p:sldId id="327" r:id="rId19"/>
    <p:sldId id="296" r:id="rId20"/>
    <p:sldId id="295" r:id="rId21"/>
    <p:sldId id="334" r:id="rId22"/>
    <p:sldId id="335" r:id="rId23"/>
    <p:sldId id="311" r:id="rId24"/>
    <p:sldId id="300" r:id="rId25"/>
    <p:sldId id="302" r:id="rId26"/>
    <p:sldId id="303" r:id="rId27"/>
    <p:sldId id="304" r:id="rId28"/>
    <p:sldId id="305" r:id="rId29"/>
    <p:sldId id="318" r:id="rId30"/>
    <p:sldId id="314" r:id="rId31"/>
    <p:sldId id="319" r:id="rId32"/>
    <p:sldId id="321" r:id="rId33"/>
    <p:sldId id="324" r:id="rId34"/>
    <p:sldId id="323" r:id="rId35"/>
    <p:sldId id="325" r:id="rId36"/>
    <p:sldId id="339" r:id="rId37"/>
    <p:sldId id="340" r:id="rId38"/>
    <p:sldId id="332" r:id="rId39"/>
    <p:sldId id="333" r:id="rId40"/>
    <p:sldId id="328" r:id="rId41"/>
    <p:sldId id="308" r:id="rId42"/>
    <p:sldId id="309" r:id="rId43"/>
    <p:sldId id="310" r:id="rId44"/>
    <p:sldId id="336" r:id="rId45"/>
    <p:sldId id="337" r:id="rId46"/>
    <p:sldId id="317" r:id="rId47"/>
    <p:sldId id="277" r:id="rId48"/>
    <p:sldId id="271" r:id="rId49"/>
    <p:sldId id="338" r:id="rId50"/>
    <p:sldId id="29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89" autoAdjust="0"/>
    <p:restoredTop sz="94660"/>
  </p:normalViewPr>
  <p:slideViewPr>
    <p:cSldViewPr snapToGrid="0">
      <p:cViewPr varScale="1">
        <p:scale>
          <a:sx n="66" d="100"/>
          <a:sy n="66" d="100"/>
        </p:scale>
        <p:origin x="77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B8294-47DE-48F4-9F81-9EA88A56BE4E}" type="datetimeFigureOut">
              <a:rPr lang="en-US" smtClean="0"/>
              <a:t>4/22/2019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B7B246-56BF-4678-9416-D725718B5A25}" type="slidenum">
              <a:rPr lang="en-US" smtClean="0"/>
              <a:t>‹#›</a:t>
            </a:fld>
            <a:endParaRPr lang="en-US" dirty="0"/>
          </a:p>
        </p:txBody>
      </p:sp>
    </p:spTree>
    <p:extLst>
      <p:ext uri="{BB962C8B-B14F-4D97-AF65-F5344CB8AC3E}">
        <p14:creationId xmlns:p14="http://schemas.microsoft.com/office/powerpoint/2010/main" val="3558862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1f4873c6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1f4873c6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6875-1F4A-4E7D-A9FB-6B90617A20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2F919E-D4CC-4735-8CF7-05823BAC99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58ACA9-E7D6-4857-9891-096E9A443663}"/>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5" name="Footer Placeholder 4">
            <a:extLst>
              <a:ext uri="{FF2B5EF4-FFF2-40B4-BE49-F238E27FC236}">
                <a16:creationId xmlns:a16="http://schemas.microsoft.com/office/drawing/2014/main" id="{EA906BF7-2515-4323-8FB5-897566B465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6B2C68-AA08-4246-BD92-89881F1A0FFA}"/>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758673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C9FDE-2DD8-404D-B492-4C626882C5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7928D2-CBC6-48C3-B4C2-32236B27C0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9C748-BEAA-4704-B609-3B0CA2658A78}"/>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5" name="Footer Placeholder 4">
            <a:extLst>
              <a:ext uri="{FF2B5EF4-FFF2-40B4-BE49-F238E27FC236}">
                <a16:creationId xmlns:a16="http://schemas.microsoft.com/office/drawing/2014/main" id="{A8C65EF5-D9AA-4173-85B8-EC165905C4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87AF48-E444-4686-B32C-379DCA4E5093}"/>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2972556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9D50A6-99F7-4455-9144-9FC9A0DEEF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B6E05D-ED26-482D-980E-44E40455242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2C714-A269-46F8-BB6B-494579CC95F1}"/>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5" name="Footer Placeholder 4">
            <a:extLst>
              <a:ext uri="{FF2B5EF4-FFF2-40B4-BE49-F238E27FC236}">
                <a16:creationId xmlns:a16="http://schemas.microsoft.com/office/drawing/2014/main" id="{D6FB098C-67D7-4972-A2B3-3D517B4E83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53D62D-ED63-42F5-BEAE-F46AC913078D}"/>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2510936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36320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5AC-7181-41CA-99C5-56270ED20B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DE1589-A12F-4052-9610-75CFF7DB8F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9B259-D80C-4AF4-A981-C883C2D7C8BC}"/>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5" name="Footer Placeholder 4">
            <a:extLst>
              <a:ext uri="{FF2B5EF4-FFF2-40B4-BE49-F238E27FC236}">
                <a16:creationId xmlns:a16="http://schemas.microsoft.com/office/drawing/2014/main" id="{0C22EFF9-5A25-41B0-8570-8AFC84DB17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0080A7-D3B4-4A05-B873-A894A7AF211B}"/>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2457206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4619-414E-426A-9F27-2EDF29527B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0D362B-A71B-4121-B8EA-A36144D384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024E509-1220-4E0A-BE41-294466D8FB7E}"/>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5" name="Footer Placeholder 4">
            <a:extLst>
              <a:ext uri="{FF2B5EF4-FFF2-40B4-BE49-F238E27FC236}">
                <a16:creationId xmlns:a16="http://schemas.microsoft.com/office/drawing/2014/main" id="{6851EC8D-8898-4970-AC05-D70A73442A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2941D7-9B58-4625-B341-DA69EA355C94}"/>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22958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4E8EF-F793-4EE3-8907-ECCC1D1343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264FB-DEA9-4896-8257-D56194FEB5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827658-D145-4DC0-AF3B-4E542D51DD3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56178E-BF1D-486F-9009-BBCBDEECFD48}"/>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6" name="Footer Placeholder 5">
            <a:extLst>
              <a:ext uri="{FF2B5EF4-FFF2-40B4-BE49-F238E27FC236}">
                <a16:creationId xmlns:a16="http://schemas.microsoft.com/office/drawing/2014/main" id="{A3FE5406-E6EF-4B5D-BC25-F510234E8AC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E2F1985-E963-47F2-80F7-E8E5BA1619FD}"/>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334821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4E96-28C1-4BD2-90A8-312C2AFF89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3D4C07-0CC5-4283-A9DC-05E0E8E5A7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1AD0BF-7072-4792-B9EB-F52F05FD32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EEE828-AF75-4BB1-988C-AAF53CB1A8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CA0CDB-98EC-422C-880B-21390AF9F5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50286C-CF0B-4216-8AC4-DB975B4366E9}"/>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8" name="Footer Placeholder 7">
            <a:extLst>
              <a:ext uri="{FF2B5EF4-FFF2-40B4-BE49-F238E27FC236}">
                <a16:creationId xmlns:a16="http://schemas.microsoft.com/office/drawing/2014/main" id="{48716810-F5FE-4CFD-B9F6-8D962CFC8B0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2CDDF1D-829A-4AF0-AEF1-F559FAAB35C0}"/>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3543235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655AD-E2DD-4778-8345-EFFA9E82FE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C75D0B-AFF9-4DB3-B0B0-716899C49D63}"/>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4" name="Footer Placeholder 3">
            <a:extLst>
              <a:ext uri="{FF2B5EF4-FFF2-40B4-BE49-F238E27FC236}">
                <a16:creationId xmlns:a16="http://schemas.microsoft.com/office/drawing/2014/main" id="{B7EB6AF5-7EA7-4376-A001-30B11B00348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2ACF856-CADB-482F-B412-4A3E3C42EB8F}"/>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152193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4F965C-5C6E-44DF-8F16-FBB6EEBE8C00}"/>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3" name="Footer Placeholder 2">
            <a:extLst>
              <a:ext uri="{FF2B5EF4-FFF2-40B4-BE49-F238E27FC236}">
                <a16:creationId xmlns:a16="http://schemas.microsoft.com/office/drawing/2014/main" id="{6D43F019-76D4-47BA-BB4A-4599F9BD6D7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F594611-B151-460D-9318-72DA76ED2AD0}"/>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3995232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A1540-2952-43A7-AEB9-263D2E6F46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C2EEA3-43D7-403B-9DBB-63905DB88B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B20601-B984-47AE-83C3-2BE3F5CA4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78F3BB-4875-4A37-A005-3438324AA324}"/>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6" name="Footer Placeholder 5">
            <a:extLst>
              <a:ext uri="{FF2B5EF4-FFF2-40B4-BE49-F238E27FC236}">
                <a16:creationId xmlns:a16="http://schemas.microsoft.com/office/drawing/2014/main" id="{0872DF13-DBDB-4814-B86C-F9CFCC080F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CBA09C-1303-43B6-9268-01B1354941D7}"/>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1368074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FF17-1A6B-4C42-ADE8-AFE5DC772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8FCDDF-0297-4A56-B8F6-640F46B77D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09AD84A-FC6E-4860-AD03-732B587710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3B7D67-BF12-44B6-AFE7-DDA38823B770}"/>
              </a:ext>
            </a:extLst>
          </p:cNvPr>
          <p:cNvSpPr>
            <a:spLocks noGrp="1"/>
          </p:cNvSpPr>
          <p:nvPr>
            <p:ph type="dt" sz="half" idx="10"/>
          </p:nvPr>
        </p:nvSpPr>
        <p:spPr/>
        <p:txBody>
          <a:bodyPr/>
          <a:lstStyle/>
          <a:p>
            <a:fld id="{FFE36FE8-2DDE-41A6-A3B2-6BFA41CB6C84}" type="datetimeFigureOut">
              <a:rPr lang="en-US" smtClean="0"/>
              <a:t>4/22/2019</a:t>
            </a:fld>
            <a:endParaRPr lang="en-US" dirty="0"/>
          </a:p>
        </p:txBody>
      </p:sp>
      <p:sp>
        <p:nvSpPr>
          <p:cNvPr id="6" name="Footer Placeholder 5">
            <a:extLst>
              <a:ext uri="{FF2B5EF4-FFF2-40B4-BE49-F238E27FC236}">
                <a16:creationId xmlns:a16="http://schemas.microsoft.com/office/drawing/2014/main" id="{EDD493E4-D8D6-4C46-9913-12758305EE9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5768E3-CCDC-46B5-B8B5-97F078665FB3}"/>
              </a:ext>
            </a:extLst>
          </p:cNvPr>
          <p:cNvSpPr>
            <a:spLocks noGrp="1"/>
          </p:cNvSpPr>
          <p:nvPr>
            <p:ph type="sldNum" sz="quarter" idx="12"/>
          </p:nvPr>
        </p:nvSpPr>
        <p:spPr/>
        <p:txBody>
          <a:bodyPr/>
          <a:lstStyle/>
          <a:p>
            <a:fld id="{56EDDB7B-FDE2-4523-BB01-171483A832AC}" type="slidenum">
              <a:rPr lang="en-US" smtClean="0"/>
              <a:t>‹#›</a:t>
            </a:fld>
            <a:endParaRPr lang="en-US" dirty="0"/>
          </a:p>
        </p:txBody>
      </p:sp>
    </p:spTree>
    <p:extLst>
      <p:ext uri="{BB962C8B-B14F-4D97-AF65-F5344CB8AC3E}">
        <p14:creationId xmlns:p14="http://schemas.microsoft.com/office/powerpoint/2010/main" val="2786054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AD0EEA-E69B-4039-A7EF-529612909F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5D21EA-8200-4861-8E88-5F5C8D1F5E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5B5FA-8256-4DB4-936A-985588076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36FE8-2DDE-41A6-A3B2-6BFA41CB6C84}" type="datetimeFigureOut">
              <a:rPr lang="en-US" smtClean="0"/>
              <a:t>4/22/2019</a:t>
            </a:fld>
            <a:endParaRPr lang="en-US" dirty="0"/>
          </a:p>
        </p:txBody>
      </p:sp>
      <p:sp>
        <p:nvSpPr>
          <p:cNvPr id="5" name="Footer Placeholder 4">
            <a:extLst>
              <a:ext uri="{FF2B5EF4-FFF2-40B4-BE49-F238E27FC236}">
                <a16:creationId xmlns:a16="http://schemas.microsoft.com/office/drawing/2014/main" id="{661E3577-B35E-4262-B161-FAC5016541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6A20A70-8E58-4C4F-8B06-5C096BB72A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DDB7B-FDE2-4523-BB01-171483A832AC}" type="slidenum">
              <a:rPr lang="en-US" smtClean="0"/>
              <a:t>‹#›</a:t>
            </a:fld>
            <a:endParaRPr lang="en-US" dirty="0"/>
          </a:p>
        </p:txBody>
      </p:sp>
    </p:spTree>
    <p:extLst>
      <p:ext uri="{BB962C8B-B14F-4D97-AF65-F5344CB8AC3E}">
        <p14:creationId xmlns:p14="http://schemas.microsoft.com/office/powerpoint/2010/main" val="3479159284"/>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 Id="rId4" Type="http://schemas.openxmlformats.org/officeDocument/2006/relationships/image" Target="../media/image38.JPG"/></Relationships>
</file>

<file path=ppt/slides/_rels/slide4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6A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Freeform: Shape 17">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Picture 8">
            <a:extLst>
              <a:ext uri="{FF2B5EF4-FFF2-40B4-BE49-F238E27FC236}">
                <a16:creationId xmlns:a16="http://schemas.microsoft.com/office/drawing/2014/main" id="{F19AB59B-D06E-44B9-A348-B3BCF5A0B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9066" y="1176793"/>
            <a:ext cx="4536775" cy="4548146"/>
          </a:xfrm>
          <a:prstGeom prst="rect">
            <a:avLst/>
          </a:prstGeom>
        </p:spPr>
      </p:pic>
    </p:spTree>
    <p:extLst>
      <p:ext uri="{BB962C8B-B14F-4D97-AF65-F5344CB8AC3E}">
        <p14:creationId xmlns:p14="http://schemas.microsoft.com/office/powerpoint/2010/main" val="238657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9"/>
                                        </p:tgtEl>
                                        <p:attrNameLst>
                                          <p:attrName>r</p:attrName>
                                        </p:attrNameLst>
                                      </p:cBhvr>
                                    </p:animRot>
                                    <p:animRot by="-240000">
                                      <p:cBhvr>
                                        <p:cTn id="10" dur="200" fill="hold">
                                          <p:stCondLst>
                                            <p:cond delay="200"/>
                                          </p:stCondLst>
                                        </p:cTn>
                                        <p:tgtEl>
                                          <p:spTgt spid="9"/>
                                        </p:tgtEl>
                                        <p:attrNameLst>
                                          <p:attrName>r</p:attrName>
                                        </p:attrNameLst>
                                      </p:cBhvr>
                                    </p:animRot>
                                    <p:animRot by="240000">
                                      <p:cBhvr>
                                        <p:cTn id="11" dur="200" fill="hold">
                                          <p:stCondLst>
                                            <p:cond delay="400"/>
                                          </p:stCondLst>
                                        </p:cTn>
                                        <p:tgtEl>
                                          <p:spTgt spid="9"/>
                                        </p:tgtEl>
                                        <p:attrNameLst>
                                          <p:attrName>r</p:attrName>
                                        </p:attrNameLst>
                                      </p:cBhvr>
                                    </p:animRot>
                                    <p:animRot by="-240000">
                                      <p:cBhvr>
                                        <p:cTn id="12" dur="200" fill="hold">
                                          <p:stCondLst>
                                            <p:cond delay="600"/>
                                          </p:stCondLst>
                                        </p:cTn>
                                        <p:tgtEl>
                                          <p:spTgt spid="9"/>
                                        </p:tgtEl>
                                        <p:attrNameLst>
                                          <p:attrName>r</p:attrName>
                                        </p:attrNameLst>
                                      </p:cBhvr>
                                    </p:animRot>
                                    <p:animRot by="120000">
                                      <p:cBhvr>
                                        <p:cTn id="13"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E2D62-E46F-4B9F-BEA5-1E573F067FB9}"/>
              </a:ext>
            </a:extLst>
          </p:cNvPr>
          <p:cNvPicPr>
            <a:picLocks noChangeAspect="1"/>
          </p:cNvPicPr>
          <p:nvPr/>
        </p:nvPicPr>
        <p:blipFill rotWithShape="1">
          <a:blip r:embed="rId2">
            <a:extLst>
              <a:ext uri="{28A0092B-C50C-407E-A947-70E740481C1C}">
                <a14:useLocalDpi xmlns:a14="http://schemas.microsoft.com/office/drawing/2010/main" val="0"/>
              </a:ext>
            </a:extLst>
          </a:blip>
          <a:srcRect l="1619" t="2571" r="1851" b="2274"/>
          <a:stretch/>
        </p:blipFill>
        <p:spPr>
          <a:xfrm>
            <a:off x="899020" y="1"/>
            <a:ext cx="10393960" cy="6858000"/>
          </a:xfrm>
          <a:prstGeom prst="rect">
            <a:avLst/>
          </a:prstGeom>
        </p:spPr>
      </p:pic>
    </p:spTree>
    <p:extLst>
      <p:ext uri="{BB962C8B-B14F-4D97-AF65-F5344CB8AC3E}">
        <p14:creationId xmlns:p14="http://schemas.microsoft.com/office/powerpoint/2010/main" val="1946034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AC4FFB-1251-4856-B1B7-E1FFEB63CE00}"/>
              </a:ext>
            </a:extLst>
          </p:cNvPr>
          <p:cNvPicPr>
            <a:picLocks noChangeAspect="1"/>
          </p:cNvPicPr>
          <p:nvPr/>
        </p:nvPicPr>
        <p:blipFill rotWithShape="1">
          <a:blip r:embed="rId2">
            <a:extLst>
              <a:ext uri="{28A0092B-C50C-407E-A947-70E740481C1C}">
                <a14:useLocalDpi xmlns:a14="http://schemas.microsoft.com/office/drawing/2010/main" val="0"/>
              </a:ext>
            </a:extLst>
          </a:blip>
          <a:srcRect l="1460" t="2110" r="1311" b="2831"/>
          <a:stretch/>
        </p:blipFill>
        <p:spPr>
          <a:xfrm>
            <a:off x="953930" y="0"/>
            <a:ext cx="10284139" cy="6858000"/>
          </a:xfrm>
          <a:prstGeom prst="rect">
            <a:avLst/>
          </a:prstGeom>
        </p:spPr>
      </p:pic>
    </p:spTree>
    <p:extLst>
      <p:ext uri="{BB962C8B-B14F-4D97-AF65-F5344CB8AC3E}">
        <p14:creationId xmlns:p14="http://schemas.microsoft.com/office/powerpoint/2010/main" val="3347515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EBAB2-96D4-49C8-9DCA-3BEB3EF22340}"/>
              </a:ext>
            </a:extLst>
          </p:cNvPr>
          <p:cNvPicPr>
            <a:picLocks noChangeAspect="1"/>
          </p:cNvPicPr>
          <p:nvPr/>
        </p:nvPicPr>
        <p:blipFill rotWithShape="1">
          <a:blip r:embed="rId2">
            <a:extLst>
              <a:ext uri="{28A0092B-C50C-407E-A947-70E740481C1C}">
                <a14:useLocalDpi xmlns:a14="http://schemas.microsoft.com/office/drawing/2010/main" val="0"/>
              </a:ext>
            </a:extLst>
          </a:blip>
          <a:srcRect l="1784" t="2424" r="1529" b="3515"/>
          <a:stretch/>
        </p:blipFill>
        <p:spPr>
          <a:xfrm>
            <a:off x="943182" y="0"/>
            <a:ext cx="10305636" cy="6858000"/>
          </a:xfrm>
          <a:prstGeom prst="rect">
            <a:avLst/>
          </a:prstGeom>
        </p:spPr>
      </p:pic>
      <p:pic>
        <p:nvPicPr>
          <p:cNvPr id="4" name="Picture 3">
            <a:extLst>
              <a:ext uri="{FF2B5EF4-FFF2-40B4-BE49-F238E27FC236}">
                <a16:creationId xmlns:a16="http://schemas.microsoft.com/office/drawing/2014/main" id="{FB552920-80EF-402B-B11F-EE976D62EB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110" y="299118"/>
            <a:ext cx="1837290" cy="474805"/>
          </a:xfrm>
          <a:prstGeom prst="rect">
            <a:avLst/>
          </a:prstGeom>
        </p:spPr>
      </p:pic>
    </p:spTree>
    <p:extLst>
      <p:ext uri="{BB962C8B-B14F-4D97-AF65-F5344CB8AC3E}">
        <p14:creationId xmlns:p14="http://schemas.microsoft.com/office/powerpoint/2010/main" val="2807538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594684" y="2853171"/>
            <a:ext cx="3576238"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SCOPE PLANE</a:t>
            </a:r>
          </a:p>
        </p:txBody>
      </p:sp>
    </p:spTree>
    <p:extLst>
      <p:ext uri="{BB962C8B-B14F-4D97-AF65-F5344CB8AC3E}">
        <p14:creationId xmlns:p14="http://schemas.microsoft.com/office/powerpoint/2010/main" val="1749551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9C02AB-D6C5-4120-A173-52D7441BE86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8835" t="4707" r="27119" b="-4705"/>
          <a:stretch/>
        </p:blipFill>
        <p:spPr>
          <a:xfrm>
            <a:off x="5832833" y="12"/>
            <a:ext cx="6359167" cy="6857988"/>
          </a:xfrm>
          <a:prstGeom prst="rect">
            <a:avLst/>
          </a:prstGeom>
        </p:spPr>
      </p:pic>
      <p:pic>
        <p:nvPicPr>
          <p:cNvPr id="11" name="Picture 1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20B18B6C-F715-4F6E-ABA3-48AAE62217FE}"/>
              </a:ext>
            </a:extLst>
          </p:cNvPr>
          <p:cNvSpPr>
            <a:spLocks noGrp="1"/>
          </p:cNvSpPr>
          <p:nvPr>
            <p:ph type="title"/>
          </p:nvPr>
        </p:nvSpPr>
        <p:spPr>
          <a:xfrm>
            <a:off x="804998" y="798445"/>
            <a:ext cx="4803636" cy="1311664"/>
          </a:xfrm>
        </p:spPr>
        <p:txBody>
          <a:bodyPr>
            <a:normAutofit/>
          </a:bodyPr>
          <a:lstStyle/>
          <a:p>
            <a:r>
              <a:rPr lang="en-US" sz="3300" dirty="0"/>
              <a:t>Functional specifications</a:t>
            </a:r>
          </a:p>
        </p:txBody>
      </p:sp>
      <p:sp>
        <p:nvSpPr>
          <p:cNvPr id="3" name="Content Placeholder 2">
            <a:extLst>
              <a:ext uri="{FF2B5EF4-FFF2-40B4-BE49-F238E27FC236}">
                <a16:creationId xmlns:a16="http://schemas.microsoft.com/office/drawing/2014/main" id="{7FEECDC0-BFC9-417A-AC80-794B9FA399D8}"/>
              </a:ext>
            </a:extLst>
          </p:cNvPr>
          <p:cNvSpPr>
            <a:spLocks noGrp="1"/>
          </p:cNvSpPr>
          <p:nvPr>
            <p:ph idx="1"/>
          </p:nvPr>
        </p:nvSpPr>
        <p:spPr>
          <a:xfrm>
            <a:off x="601579" y="1920240"/>
            <a:ext cx="5231254" cy="4140733"/>
          </a:xfrm>
        </p:spPr>
        <p:txBody>
          <a:bodyPr anchor="ctr">
            <a:normAutofit fontScale="92500"/>
          </a:bodyPr>
          <a:lstStyle/>
          <a:p>
            <a:pPr>
              <a:spcBef>
                <a:spcPts val="2133"/>
              </a:spcBef>
            </a:pPr>
            <a:r>
              <a:rPr lang="en-US" sz="2000" dirty="0"/>
              <a:t>Attractive, easy to navigate web store design</a:t>
            </a:r>
          </a:p>
          <a:p>
            <a:pPr>
              <a:spcBef>
                <a:spcPts val="2133"/>
              </a:spcBef>
            </a:pPr>
            <a:r>
              <a:rPr lang="en-US" sz="2000" dirty="0"/>
              <a:t>Speedy page loading</a:t>
            </a:r>
          </a:p>
          <a:p>
            <a:pPr>
              <a:spcBef>
                <a:spcPts val="2133"/>
              </a:spcBef>
            </a:pPr>
            <a:r>
              <a:rPr lang="en-US" sz="2000" dirty="0"/>
              <a:t>Search and filters</a:t>
            </a:r>
          </a:p>
          <a:p>
            <a:pPr>
              <a:spcBef>
                <a:spcPts val="2133"/>
              </a:spcBef>
            </a:pPr>
            <a:r>
              <a:rPr lang="en-US" sz="2000" dirty="0"/>
              <a:t>Customer reviews</a:t>
            </a:r>
          </a:p>
          <a:p>
            <a:pPr>
              <a:spcBef>
                <a:spcPts val="2133"/>
              </a:spcBef>
            </a:pPr>
            <a:r>
              <a:rPr lang="en-US" sz="2000" dirty="0"/>
              <a:t>Smooth and simple checkout </a:t>
            </a:r>
          </a:p>
          <a:p>
            <a:pPr>
              <a:spcBef>
                <a:spcPts val="2133"/>
              </a:spcBef>
            </a:pPr>
            <a:r>
              <a:rPr lang="en-US" sz="2000" dirty="0"/>
              <a:t>Visible contact information for customer service</a:t>
            </a:r>
          </a:p>
          <a:p>
            <a:pPr>
              <a:spcBef>
                <a:spcPts val="2133"/>
              </a:spcBef>
            </a:pPr>
            <a:r>
              <a:rPr lang="en-US" sz="2000" dirty="0"/>
              <a:t>Request for trolley </a:t>
            </a:r>
          </a:p>
          <a:p>
            <a:pPr>
              <a:spcBef>
                <a:spcPts val="2133"/>
              </a:spcBef>
            </a:pPr>
            <a:r>
              <a:rPr lang="en-US" sz="2000" dirty="0"/>
              <a:t>Auction on the items</a:t>
            </a:r>
          </a:p>
        </p:txBody>
      </p:sp>
    </p:spTree>
    <p:extLst>
      <p:ext uri="{BB962C8B-B14F-4D97-AF65-F5344CB8AC3E}">
        <p14:creationId xmlns:p14="http://schemas.microsoft.com/office/powerpoint/2010/main" val="3987679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496DCD-83AF-402B-967D-EDAB073AA7F6}"/>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2059" r="25495"/>
          <a:stretch/>
        </p:blipFill>
        <p:spPr>
          <a:xfrm>
            <a:off x="5867795" y="0"/>
            <a:ext cx="6394152" cy="6857990"/>
          </a:xfrm>
          <a:prstGeom prst="rect">
            <a:avLst/>
          </a:prstGeom>
        </p:spPr>
      </p:pic>
      <p:pic>
        <p:nvPicPr>
          <p:cNvPr id="15" name="Picture 1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20B18B6C-F715-4F6E-ABA3-48AAE62217FE}"/>
              </a:ext>
            </a:extLst>
          </p:cNvPr>
          <p:cNvSpPr>
            <a:spLocks noGrp="1"/>
          </p:cNvSpPr>
          <p:nvPr>
            <p:ph type="title"/>
          </p:nvPr>
        </p:nvSpPr>
        <p:spPr>
          <a:xfrm>
            <a:off x="1064159" y="426817"/>
            <a:ext cx="4803636" cy="1311664"/>
          </a:xfrm>
        </p:spPr>
        <p:txBody>
          <a:bodyPr>
            <a:normAutofit/>
          </a:bodyPr>
          <a:lstStyle/>
          <a:p>
            <a:r>
              <a:rPr lang="en-US" sz="3300" dirty="0"/>
              <a:t>Content specifications</a:t>
            </a:r>
          </a:p>
        </p:txBody>
      </p:sp>
      <p:sp>
        <p:nvSpPr>
          <p:cNvPr id="3" name="Content Placeholder 2">
            <a:extLst>
              <a:ext uri="{FF2B5EF4-FFF2-40B4-BE49-F238E27FC236}">
                <a16:creationId xmlns:a16="http://schemas.microsoft.com/office/drawing/2014/main" id="{7FEECDC0-BFC9-417A-AC80-794B9FA399D8}"/>
              </a:ext>
            </a:extLst>
          </p:cNvPr>
          <p:cNvSpPr>
            <a:spLocks noGrp="1"/>
          </p:cNvSpPr>
          <p:nvPr>
            <p:ph idx="1"/>
          </p:nvPr>
        </p:nvSpPr>
        <p:spPr>
          <a:xfrm>
            <a:off x="442763" y="1852863"/>
            <a:ext cx="5069038" cy="4208110"/>
          </a:xfrm>
        </p:spPr>
        <p:txBody>
          <a:bodyPr anchor="ctr">
            <a:normAutofit fontScale="85000" lnSpcReduction="10000"/>
          </a:bodyPr>
          <a:lstStyle/>
          <a:p>
            <a:pPr>
              <a:spcBef>
                <a:spcPts val="2133"/>
              </a:spcBef>
            </a:pPr>
            <a:r>
              <a:rPr lang="en-US" sz="1900" b="1" dirty="0"/>
              <a:t>Sign up and login: </a:t>
            </a:r>
            <a:r>
              <a:rPr lang="en-US" sz="1900" dirty="0"/>
              <a:t>Application should allow the user to create an account using the husky email id and user should be able to log out and log back </a:t>
            </a:r>
          </a:p>
          <a:p>
            <a:pPr>
              <a:spcBef>
                <a:spcPts val="2133"/>
              </a:spcBef>
            </a:pPr>
            <a:r>
              <a:rPr lang="en-US" sz="1900" b="1" dirty="0"/>
              <a:t>User onboarding: </a:t>
            </a:r>
            <a:r>
              <a:rPr lang="en-US" sz="1900" dirty="0"/>
              <a:t>New user should get a quick tour of the application as a part of user onboarding process</a:t>
            </a:r>
          </a:p>
          <a:p>
            <a:pPr>
              <a:spcBef>
                <a:spcPts val="2133"/>
              </a:spcBef>
            </a:pPr>
            <a:r>
              <a:rPr lang="en-US" sz="1900" b="1" dirty="0"/>
              <a:t>Fundamental features:</a:t>
            </a:r>
            <a:r>
              <a:rPr lang="en-US" sz="1900" dirty="0"/>
              <a:t> User should be able to use both fundamental features of the application </a:t>
            </a:r>
            <a:r>
              <a:rPr lang="en-US" sz="1900" dirty="0" err="1"/>
              <a:t>i.e</a:t>
            </a:r>
            <a:r>
              <a:rPr lang="en-US" sz="1900" dirty="0"/>
              <a:t> buying and selling</a:t>
            </a:r>
          </a:p>
          <a:p>
            <a:pPr>
              <a:spcBef>
                <a:spcPts val="2133"/>
              </a:spcBef>
            </a:pPr>
            <a:r>
              <a:rPr lang="en-US" sz="1900" b="1" dirty="0"/>
              <a:t>View profile: </a:t>
            </a:r>
            <a:r>
              <a:rPr lang="en-US" sz="1900" dirty="0"/>
              <a:t>User should be able to view and edit their own profile</a:t>
            </a:r>
          </a:p>
          <a:p>
            <a:pPr>
              <a:spcBef>
                <a:spcPts val="2133"/>
              </a:spcBef>
            </a:pPr>
            <a:r>
              <a:rPr lang="en-US" sz="1900" b="1" dirty="0"/>
              <a:t>Feedback features:</a:t>
            </a:r>
            <a:r>
              <a:rPr lang="en-US" sz="1900" dirty="0"/>
              <a:t> User can provide the feedback which can be viewed by the admin of the application</a:t>
            </a:r>
          </a:p>
          <a:p>
            <a:pPr>
              <a:spcBef>
                <a:spcPts val="2133"/>
              </a:spcBef>
            </a:pPr>
            <a:r>
              <a:rPr lang="en-US" sz="1900" b="1" dirty="0"/>
              <a:t>Alerts on action: </a:t>
            </a:r>
            <a:r>
              <a:rPr lang="en-US" sz="1900" dirty="0"/>
              <a:t>User should be notified on each of their actions</a:t>
            </a:r>
          </a:p>
          <a:p>
            <a:pPr marL="1219170" indent="0">
              <a:spcBef>
                <a:spcPts val="2133"/>
              </a:spcBef>
              <a:spcAft>
                <a:spcPts val="2133"/>
              </a:spcAft>
              <a:buNone/>
            </a:pPr>
            <a:endParaRPr lang="en-US" sz="2000" dirty="0"/>
          </a:p>
        </p:txBody>
      </p:sp>
    </p:spTree>
    <p:extLst>
      <p:ext uri="{BB962C8B-B14F-4D97-AF65-F5344CB8AC3E}">
        <p14:creationId xmlns:p14="http://schemas.microsoft.com/office/powerpoint/2010/main" val="3049826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20B18B6C-F715-4F6E-ABA3-48AAE62217FE}"/>
              </a:ext>
            </a:extLst>
          </p:cNvPr>
          <p:cNvSpPr>
            <a:spLocks noGrp="1"/>
          </p:cNvSpPr>
          <p:nvPr>
            <p:ph type="title"/>
          </p:nvPr>
        </p:nvSpPr>
        <p:spPr>
          <a:xfrm>
            <a:off x="6634496" y="979648"/>
            <a:ext cx="4803636" cy="779091"/>
          </a:xfrm>
        </p:spPr>
        <p:txBody>
          <a:bodyPr>
            <a:normAutofit/>
          </a:bodyPr>
          <a:lstStyle/>
          <a:p>
            <a:r>
              <a:rPr lang="en-US" sz="3300" dirty="0"/>
              <a:t>Seller specific requirement</a:t>
            </a:r>
          </a:p>
        </p:txBody>
      </p:sp>
      <p:sp>
        <p:nvSpPr>
          <p:cNvPr id="3" name="Content Placeholder 2">
            <a:extLst>
              <a:ext uri="{FF2B5EF4-FFF2-40B4-BE49-F238E27FC236}">
                <a16:creationId xmlns:a16="http://schemas.microsoft.com/office/drawing/2014/main" id="{7FEECDC0-BFC9-417A-AC80-794B9FA399D8}"/>
              </a:ext>
            </a:extLst>
          </p:cNvPr>
          <p:cNvSpPr>
            <a:spLocks noGrp="1"/>
          </p:cNvSpPr>
          <p:nvPr>
            <p:ph idx="1"/>
          </p:nvPr>
        </p:nvSpPr>
        <p:spPr>
          <a:xfrm>
            <a:off x="6497460" y="1645920"/>
            <a:ext cx="5069038" cy="4641506"/>
          </a:xfrm>
        </p:spPr>
        <p:txBody>
          <a:bodyPr anchor="ctr">
            <a:normAutofit/>
          </a:bodyPr>
          <a:lstStyle/>
          <a:p>
            <a:pPr algn="just">
              <a:spcBef>
                <a:spcPts val="2133"/>
              </a:spcBef>
            </a:pPr>
            <a:r>
              <a:rPr lang="en-US" sz="1900" dirty="0"/>
              <a:t>Provide the pricing and other requirement effortlessly</a:t>
            </a:r>
          </a:p>
          <a:p>
            <a:pPr algn="just">
              <a:spcBef>
                <a:spcPts val="2133"/>
              </a:spcBef>
            </a:pPr>
            <a:r>
              <a:rPr lang="en-US" sz="1900" dirty="0"/>
              <a:t>Select from different categories</a:t>
            </a:r>
          </a:p>
          <a:p>
            <a:pPr algn="just">
              <a:spcBef>
                <a:spcPts val="2133"/>
              </a:spcBef>
            </a:pPr>
            <a:r>
              <a:rPr lang="en-US" sz="1900" dirty="0"/>
              <a:t>Edit the item details and save the changes smoothly </a:t>
            </a:r>
          </a:p>
          <a:p>
            <a:pPr algn="just">
              <a:spcBef>
                <a:spcPts val="2133"/>
              </a:spcBef>
            </a:pPr>
            <a:r>
              <a:rPr lang="en-US" sz="1900" dirty="0"/>
              <a:t>Modify the orders and change the order status </a:t>
            </a:r>
          </a:p>
          <a:p>
            <a:pPr marL="1219170" indent="0" algn="just">
              <a:spcBef>
                <a:spcPts val="2133"/>
              </a:spcBef>
              <a:spcAft>
                <a:spcPts val="2133"/>
              </a:spcAft>
              <a:buNone/>
            </a:pPr>
            <a:endParaRPr lang="en-US" sz="2000" dirty="0"/>
          </a:p>
        </p:txBody>
      </p:sp>
      <p:sp>
        <p:nvSpPr>
          <p:cNvPr id="6" name="Content Placeholder 2">
            <a:extLst>
              <a:ext uri="{FF2B5EF4-FFF2-40B4-BE49-F238E27FC236}">
                <a16:creationId xmlns:a16="http://schemas.microsoft.com/office/drawing/2014/main" id="{E4FE26BF-D56B-4157-B97F-6D6A58B5BBA6}"/>
              </a:ext>
            </a:extLst>
          </p:cNvPr>
          <p:cNvSpPr txBox="1">
            <a:spLocks/>
          </p:cNvSpPr>
          <p:nvPr/>
        </p:nvSpPr>
        <p:spPr>
          <a:xfrm>
            <a:off x="944292" y="1997241"/>
            <a:ext cx="5069038" cy="418217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2133"/>
              </a:spcBef>
            </a:pPr>
            <a:r>
              <a:rPr lang="en-US" sz="1900" dirty="0"/>
              <a:t>Add, update and delete the items and users of the application</a:t>
            </a:r>
          </a:p>
          <a:p>
            <a:pPr algn="just">
              <a:spcBef>
                <a:spcPts val="2133"/>
              </a:spcBef>
            </a:pPr>
            <a:r>
              <a:rPr lang="en-US" sz="1900" dirty="0"/>
              <a:t>Control the time and price of the items present in the auction.</a:t>
            </a:r>
          </a:p>
          <a:p>
            <a:pPr algn="just">
              <a:spcBef>
                <a:spcPts val="2133"/>
              </a:spcBef>
            </a:pPr>
            <a:r>
              <a:rPr lang="en-US" sz="1900" dirty="0"/>
              <a:t>View the feedbacks provided by the user</a:t>
            </a:r>
          </a:p>
          <a:p>
            <a:pPr algn="just">
              <a:spcBef>
                <a:spcPts val="2133"/>
              </a:spcBef>
            </a:pPr>
            <a:r>
              <a:rPr lang="en-US" sz="1900" dirty="0"/>
              <a:t>Manage the order details and be able to change the status of the order accordingly</a:t>
            </a:r>
          </a:p>
          <a:p>
            <a:pPr marL="1219170" indent="0" algn="just">
              <a:spcBef>
                <a:spcPts val="2133"/>
              </a:spcBef>
              <a:spcAft>
                <a:spcPts val="2133"/>
              </a:spcAft>
              <a:buFont typeface="Arial" panose="020B0604020202020204" pitchFamily="34" charset="0"/>
              <a:buNone/>
            </a:pPr>
            <a:endParaRPr lang="en-US" sz="2000" dirty="0"/>
          </a:p>
        </p:txBody>
      </p:sp>
      <p:sp>
        <p:nvSpPr>
          <p:cNvPr id="7" name="Title 1">
            <a:extLst>
              <a:ext uri="{FF2B5EF4-FFF2-40B4-BE49-F238E27FC236}">
                <a16:creationId xmlns:a16="http://schemas.microsoft.com/office/drawing/2014/main" id="{5FF2BCBE-27CA-411F-80E1-4B159B4BD3D2}"/>
              </a:ext>
            </a:extLst>
          </p:cNvPr>
          <p:cNvSpPr txBox="1">
            <a:spLocks/>
          </p:cNvSpPr>
          <p:nvPr/>
        </p:nvSpPr>
        <p:spPr>
          <a:xfrm>
            <a:off x="1162683" y="1011207"/>
            <a:ext cx="4803636" cy="77909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Admin specific requirement</a:t>
            </a:r>
          </a:p>
        </p:txBody>
      </p:sp>
      <p:cxnSp>
        <p:nvCxnSpPr>
          <p:cNvPr id="5" name="Straight Connector 4">
            <a:extLst>
              <a:ext uri="{FF2B5EF4-FFF2-40B4-BE49-F238E27FC236}">
                <a16:creationId xmlns:a16="http://schemas.microsoft.com/office/drawing/2014/main" id="{5AA395BA-A0C1-4D2C-97C5-FA4A65966D20}"/>
              </a:ext>
            </a:extLst>
          </p:cNvPr>
          <p:cNvCxnSpPr>
            <a:cxnSpLocks/>
          </p:cNvCxnSpPr>
          <p:nvPr/>
        </p:nvCxnSpPr>
        <p:spPr>
          <a:xfrm>
            <a:off x="6189044" y="957714"/>
            <a:ext cx="0" cy="549389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31706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ECDC0-BFC9-417A-AC80-794B9FA399D8}"/>
              </a:ext>
            </a:extLst>
          </p:cNvPr>
          <p:cNvSpPr>
            <a:spLocks noGrp="1"/>
          </p:cNvSpPr>
          <p:nvPr>
            <p:ph idx="1"/>
          </p:nvPr>
        </p:nvSpPr>
        <p:spPr>
          <a:xfrm>
            <a:off x="6480422" y="1638701"/>
            <a:ext cx="5069038" cy="4540718"/>
          </a:xfrm>
        </p:spPr>
        <p:txBody>
          <a:bodyPr anchor="ctr">
            <a:normAutofit/>
          </a:bodyPr>
          <a:lstStyle/>
          <a:p>
            <a:pPr>
              <a:spcBef>
                <a:spcPts val="2133"/>
              </a:spcBef>
            </a:pPr>
            <a:r>
              <a:rPr lang="en-US" sz="1900" dirty="0"/>
              <a:t>Items in the shopping cart can be removed or added to the Wishlist </a:t>
            </a:r>
          </a:p>
          <a:p>
            <a:pPr>
              <a:spcBef>
                <a:spcPts val="2133"/>
              </a:spcBef>
            </a:pPr>
            <a:r>
              <a:rPr lang="en-US" sz="1900" dirty="0"/>
              <a:t>Checkout the items present in the shopping cart</a:t>
            </a:r>
          </a:p>
          <a:p>
            <a:pPr>
              <a:spcBef>
                <a:spcPts val="2133"/>
              </a:spcBef>
            </a:pPr>
            <a:r>
              <a:rPr lang="en-US" sz="1900" dirty="0"/>
              <a:t>Get multiple payment options</a:t>
            </a:r>
          </a:p>
          <a:p>
            <a:pPr>
              <a:spcBef>
                <a:spcPts val="2133"/>
              </a:spcBef>
            </a:pPr>
            <a:r>
              <a:rPr lang="en-US" sz="1900" dirty="0"/>
              <a:t>Prompted with the alert message after the order is placed</a:t>
            </a:r>
          </a:p>
          <a:p>
            <a:pPr>
              <a:spcBef>
                <a:spcPts val="2133"/>
              </a:spcBef>
            </a:pPr>
            <a:r>
              <a:rPr lang="en-US" sz="1900" dirty="0"/>
              <a:t>View the invoices once the order is placed</a:t>
            </a:r>
          </a:p>
          <a:p>
            <a:pPr marL="1219170" indent="0">
              <a:spcBef>
                <a:spcPts val="2133"/>
              </a:spcBef>
              <a:spcAft>
                <a:spcPts val="2133"/>
              </a:spcAft>
              <a:buNone/>
            </a:pPr>
            <a:endParaRPr lang="en-US" sz="2000" dirty="0"/>
          </a:p>
        </p:txBody>
      </p:sp>
      <p:sp>
        <p:nvSpPr>
          <p:cNvPr id="6" name="Content Placeholder 2">
            <a:extLst>
              <a:ext uri="{FF2B5EF4-FFF2-40B4-BE49-F238E27FC236}">
                <a16:creationId xmlns:a16="http://schemas.microsoft.com/office/drawing/2014/main" id="{E4FE26BF-D56B-4157-B97F-6D6A58B5BBA6}"/>
              </a:ext>
            </a:extLst>
          </p:cNvPr>
          <p:cNvSpPr txBox="1">
            <a:spLocks/>
          </p:cNvSpPr>
          <p:nvPr/>
        </p:nvSpPr>
        <p:spPr>
          <a:xfrm>
            <a:off x="842211" y="1638701"/>
            <a:ext cx="5171119" cy="454071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133"/>
              </a:spcBef>
            </a:pPr>
            <a:r>
              <a:rPr lang="en-US" sz="1900" dirty="0"/>
              <a:t>Starting with the attractive home page, buyer can navigate to the list of items present on PawShop</a:t>
            </a:r>
          </a:p>
          <a:p>
            <a:pPr>
              <a:spcBef>
                <a:spcPts val="2133"/>
              </a:spcBef>
            </a:pPr>
            <a:r>
              <a:rPr lang="en-US" sz="1900" dirty="0"/>
              <a:t>Search for items on the application</a:t>
            </a:r>
          </a:p>
          <a:p>
            <a:pPr>
              <a:spcBef>
                <a:spcPts val="2133"/>
              </a:spcBef>
            </a:pPr>
            <a:r>
              <a:rPr lang="en-US" sz="1900" dirty="0"/>
              <a:t>Add the desired item into the Wishlist or cart which can be viewed at any point</a:t>
            </a:r>
          </a:p>
          <a:p>
            <a:pPr>
              <a:spcBef>
                <a:spcPts val="2133"/>
              </a:spcBef>
            </a:pPr>
            <a:r>
              <a:rPr lang="en-US" sz="1900" dirty="0"/>
              <a:t>View the items and buy the item straight away or add the item to the shopping cart to continue shopping other items</a:t>
            </a:r>
          </a:p>
          <a:p>
            <a:pPr marL="1219170" indent="0">
              <a:spcBef>
                <a:spcPts val="2133"/>
              </a:spcBef>
              <a:spcAft>
                <a:spcPts val="2133"/>
              </a:spcAft>
              <a:buFont typeface="Arial" panose="020B0604020202020204" pitchFamily="34" charset="0"/>
              <a:buNone/>
            </a:pPr>
            <a:endParaRPr lang="en-US" sz="2000" dirty="0"/>
          </a:p>
        </p:txBody>
      </p:sp>
      <p:sp>
        <p:nvSpPr>
          <p:cNvPr id="7" name="Title 1">
            <a:extLst>
              <a:ext uri="{FF2B5EF4-FFF2-40B4-BE49-F238E27FC236}">
                <a16:creationId xmlns:a16="http://schemas.microsoft.com/office/drawing/2014/main" id="{5FF2BCBE-27CA-411F-80E1-4B159B4BD3D2}"/>
              </a:ext>
            </a:extLst>
          </p:cNvPr>
          <p:cNvSpPr txBox="1">
            <a:spLocks/>
          </p:cNvSpPr>
          <p:nvPr/>
        </p:nvSpPr>
        <p:spPr>
          <a:xfrm>
            <a:off x="3787226" y="464696"/>
            <a:ext cx="4803636" cy="7790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Buyer specific requirement</a:t>
            </a:r>
          </a:p>
        </p:txBody>
      </p:sp>
      <p:cxnSp>
        <p:nvCxnSpPr>
          <p:cNvPr id="5" name="Straight Connector 4">
            <a:extLst>
              <a:ext uri="{FF2B5EF4-FFF2-40B4-BE49-F238E27FC236}">
                <a16:creationId xmlns:a16="http://schemas.microsoft.com/office/drawing/2014/main" id="{5AA395BA-A0C1-4D2C-97C5-FA4A65966D20}"/>
              </a:ext>
            </a:extLst>
          </p:cNvPr>
          <p:cNvCxnSpPr>
            <a:cxnSpLocks/>
          </p:cNvCxnSpPr>
          <p:nvPr/>
        </p:nvCxnSpPr>
        <p:spPr>
          <a:xfrm>
            <a:off x="6189044" y="1487103"/>
            <a:ext cx="0" cy="496450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39833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132670" y="2780982"/>
            <a:ext cx="4130617"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STRUCTURE PLANE</a:t>
            </a:r>
          </a:p>
        </p:txBody>
      </p:sp>
    </p:spTree>
    <p:extLst>
      <p:ext uri="{BB962C8B-B14F-4D97-AF65-F5344CB8AC3E}">
        <p14:creationId xmlns:p14="http://schemas.microsoft.com/office/powerpoint/2010/main" val="366842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4E86AD6-3053-4E11-9945-7B419509D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838" y="509537"/>
            <a:ext cx="8685882" cy="5838925"/>
          </a:xfrm>
          <a:prstGeom prst="rect">
            <a:avLst/>
          </a:prstGeom>
        </p:spPr>
      </p:pic>
    </p:spTree>
    <p:extLst>
      <p:ext uri="{BB962C8B-B14F-4D97-AF65-F5344CB8AC3E}">
        <p14:creationId xmlns:p14="http://schemas.microsoft.com/office/powerpoint/2010/main" val="663008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5" descr="A picture containing indoor, floor, wall, window&#10;&#10;Description generated with very high confidence">
            <a:extLst>
              <a:ext uri="{FF2B5EF4-FFF2-40B4-BE49-F238E27FC236}">
                <a16:creationId xmlns:a16="http://schemas.microsoft.com/office/drawing/2014/main" id="{D34F75B6-F8E5-4A05-B2CF-10080076184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8974" r="28559" b="2"/>
          <a:stretch/>
        </p:blipFill>
        <p:spPr>
          <a:xfrm>
            <a:off x="5797543" y="10"/>
            <a:ext cx="6394152" cy="6857990"/>
          </a:xfrm>
          <a:prstGeom prst="rect">
            <a:avLst/>
          </a:prstGeom>
        </p:spPr>
      </p:pic>
      <p:pic>
        <p:nvPicPr>
          <p:cNvPr id="12"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5" name="Title 1">
            <a:extLst>
              <a:ext uri="{FF2B5EF4-FFF2-40B4-BE49-F238E27FC236}">
                <a16:creationId xmlns:a16="http://schemas.microsoft.com/office/drawing/2014/main" id="{4884BD3F-6575-4DF2-AFD5-EC512D743D30}"/>
              </a:ext>
            </a:extLst>
          </p:cNvPr>
          <p:cNvSpPr txBox="1">
            <a:spLocks/>
          </p:cNvSpPr>
          <p:nvPr/>
        </p:nvSpPr>
        <p:spPr>
          <a:xfrm>
            <a:off x="1620160" y="1081980"/>
            <a:ext cx="4803636" cy="1311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spcAft>
                <a:spcPts val="600"/>
              </a:spcAft>
            </a:pPr>
            <a:r>
              <a:rPr lang="en-US" sz="3300" dirty="0">
                <a:solidFill>
                  <a:srgbClr val="000000"/>
                </a:solidFill>
              </a:rPr>
              <a:t>Existing System</a:t>
            </a:r>
          </a:p>
        </p:txBody>
      </p:sp>
      <p:sp>
        <p:nvSpPr>
          <p:cNvPr id="4" name="Text Placeholder 3">
            <a:extLst>
              <a:ext uri="{FF2B5EF4-FFF2-40B4-BE49-F238E27FC236}">
                <a16:creationId xmlns:a16="http://schemas.microsoft.com/office/drawing/2014/main" id="{E7F2061D-FEE4-460A-BA82-3C16C5C92ECE}"/>
              </a:ext>
            </a:extLst>
          </p:cNvPr>
          <p:cNvSpPr>
            <a:spLocks noGrp="1"/>
          </p:cNvSpPr>
          <p:nvPr>
            <p:ph type="body" sz="half" idx="2"/>
          </p:nvPr>
        </p:nvSpPr>
        <p:spPr>
          <a:xfrm>
            <a:off x="684495" y="2270725"/>
            <a:ext cx="5198854" cy="3788830"/>
          </a:xfrm>
        </p:spPr>
        <p:txBody>
          <a:bodyPr vert="horz" lIns="91440" tIns="45720" rIns="91440" bIns="45720" rtlCol="0" anchor="ctr">
            <a:normAutofit/>
          </a:bodyPr>
          <a:lstStyle/>
          <a:p>
            <a:pPr indent="-228600">
              <a:buFont typeface="Arial" panose="020B0604020202020204" pitchFamily="34" charset="0"/>
              <a:buChar char="•"/>
            </a:pPr>
            <a:r>
              <a:rPr lang="en-US" sz="1800" dirty="0">
                <a:solidFill>
                  <a:srgbClr val="000000"/>
                </a:solidFill>
              </a:rPr>
              <a:t>Every year before the commencement of new Semester, NU has an event called ‘Trash2Treasure’.</a:t>
            </a:r>
          </a:p>
          <a:p>
            <a:pPr indent="-228600">
              <a:buFont typeface="Arial" panose="020B0604020202020204" pitchFamily="34" charset="0"/>
              <a:buChar char="•"/>
            </a:pPr>
            <a:r>
              <a:rPr lang="en-US" sz="1800" dirty="0">
                <a:solidFill>
                  <a:srgbClr val="000000"/>
                </a:solidFill>
              </a:rPr>
              <a:t>One student’s trash becomes another’s treasure.</a:t>
            </a:r>
          </a:p>
          <a:p>
            <a:pPr indent="-228600">
              <a:buFont typeface="Arial" panose="020B0604020202020204" pitchFamily="34" charset="0"/>
              <a:buChar char="•"/>
            </a:pPr>
            <a:r>
              <a:rPr lang="en-US" sz="1800" dirty="0">
                <a:solidFill>
                  <a:srgbClr val="000000"/>
                </a:solidFill>
              </a:rPr>
              <a:t>Each and every student waits for this event to buy the stuff they require to make a home.</a:t>
            </a:r>
          </a:p>
          <a:p>
            <a:pPr indent="-228600">
              <a:buFont typeface="Arial" panose="020B0604020202020204" pitchFamily="34" charset="0"/>
              <a:buChar char="•"/>
            </a:pPr>
            <a:r>
              <a:rPr lang="en-US" sz="1800" dirty="0">
                <a:solidFill>
                  <a:srgbClr val="000000"/>
                </a:solidFill>
              </a:rPr>
              <a:t>Students form a queue since 6 AM in the morning and this continues till late afternoon.</a:t>
            </a:r>
          </a:p>
          <a:p>
            <a:pPr indent="-228600">
              <a:buFont typeface="Arial" panose="020B0604020202020204" pitchFamily="34" charset="0"/>
              <a:buChar char="•"/>
            </a:pPr>
            <a:r>
              <a:rPr lang="en-US" sz="1800" dirty="0">
                <a:solidFill>
                  <a:srgbClr val="000000"/>
                </a:solidFill>
              </a:rPr>
              <a:t>Eventually, they spend almost half of the day here, carry the stuff and go to their respective houses. </a:t>
            </a:r>
          </a:p>
          <a:p>
            <a:pPr indent="-228600">
              <a:buFont typeface="Arial" panose="020B0604020202020204" pitchFamily="34" charset="0"/>
              <a:buChar char="•"/>
            </a:pPr>
            <a:endParaRPr lang="en-US" sz="1800" dirty="0">
              <a:solidFill>
                <a:srgbClr val="000000"/>
              </a:solidFill>
            </a:endParaRPr>
          </a:p>
        </p:txBody>
      </p:sp>
    </p:spTree>
    <p:extLst>
      <p:ext uri="{BB962C8B-B14F-4D97-AF65-F5344CB8AC3E}">
        <p14:creationId xmlns:p14="http://schemas.microsoft.com/office/powerpoint/2010/main" val="3789757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436179E-7FEC-4F44-8B15-E58C7CC7D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904" y="643467"/>
            <a:ext cx="8878192" cy="5571066"/>
          </a:xfrm>
          <a:prstGeom prst="rect">
            <a:avLst/>
          </a:prstGeom>
        </p:spPr>
      </p:pic>
    </p:spTree>
    <p:extLst>
      <p:ext uri="{BB962C8B-B14F-4D97-AF65-F5344CB8AC3E}">
        <p14:creationId xmlns:p14="http://schemas.microsoft.com/office/powerpoint/2010/main" val="3182000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397364" y="2756919"/>
            <a:ext cx="4130617"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SURFACE PLANE</a:t>
            </a:r>
          </a:p>
        </p:txBody>
      </p:sp>
    </p:spTree>
    <p:extLst>
      <p:ext uri="{BB962C8B-B14F-4D97-AF65-F5344CB8AC3E}">
        <p14:creationId xmlns:p14="http://schemas.microsoft.com/office/powerpoint/2010/main" val="1566282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5E711-5A1A-4AF3-9FE3-CD7B074FBFB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5597" r="2167" b="-1"/>
          <a:stretch/>
        </p:blipFill>
        <p:spPr>
          <a:xfrm>
            <a:off x="5797848"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20B18B6C-F715-4F6E-ABA3-48AAE62217FE}"/>
              </a:ext>
            </a:extLst>
          </p:cNvPr>
          <p:cNvSpPr>
            <a:spLocks noGrp="1"/>
          </p:cNvSpPr>
          <p:nvPr>
            <p:ph type="title"/>
          </p:nvPr>
        </p:nvSpPr>
        <p:spPr>
          <a:xfrm>
            <a:off x="164918" y="1053514"/>
            <a:ext cx="6558328" cy="1311664"/>
          </a:xfrm>
        </p:spPr>
        <p:txBody>
          <a:bodyPr>
            <a:normAutofit/>
          </a:bodyPr>
          <a:lstStyle/>
          <a:p>
            <a:r>
              <a:rPr lang="en-US" sz="3300" dirty="0">
                <a:solidFill>
                  <a:srgbClr val="000000"/>
                </a:solidFill>
              </a:rPr>
              <a:t>What is included in a surface plane?</a:t>
            </a:r>
          </a:p>
        </p:txBody>
      </p:sp>
      <p:sp>
        <p:nvSpPr>
          <p:cNvPr id="3" name="Content Placeholder 2">
            <a:extLst>
              <a:ext uri="{FF2B5EF4-FFF2-40B4-BE49-F238E27FC236}">
                <a16:creationId xmlns:a16="http://schemas.microsoft.com/office/drawing/2014/main" id="{7FEECDC0-BFC9-417A-AC80-794B9FA399D8}"/>
              </a:ext>
            </a:extLst>
          </p:cNvPr>
          <p:cNvSpPr>
            <a:spLocks noGrp="1"/>
          </p:cNvSpPr>
          <p:nvPr>
            <p:ph idx="1"/>
          </p:nvPr>
        </p:nvSpPr>
        <p:spPr>
          <a:xfrm>
            <a:off x="804997" y="2272143"/>
            <a:ext cx="4706803" cy="3788830"/>
          </a:xfrm>
        </p:spPr>
        <p:txBody>
          <a:bodyPr anchor="ctr">
            <a:normAutofit/>
          </a:bodyPr>
          <a:lstStyle/>
          <a:p>
            <a:pPr>
              <a:spcBef>
                <a:spcPts val="2133"/>
              </a:spcBef>
            </a:pPr>
            <a:r>
              <a:rPr lang="en-US" sz="2000">
                <a:solidFill>
                  <a:srgbClr val="000000"/>
                </a:solidFill>
              </a:rPr>
              <a:t>It’s the sum total of all the work and decisions we have made. It determines how does the product will look like, and choosing the right layout, typography, colors, …etc.</a:t>
            </a:r>
          </a:p>
          <a:p>
            <a:pPr>
              <a:spcBef>
                <a:spcPts val="2133"/>
              </a:spcBef>
            </a:pPr>
            <a:r>
              <a:rPr lang="en-US" sz="2000">
                <a:solidFill>
                  <a:srgbClr val="000000"/>
                </a:solidFill>
              </a:rPr>
              <a:t>We have selected color combination as RED and WHITE since it matches the theme of any northeastern website </a:t>
            </a:r>
          </a:p>
        </p:txBody>
      </p:sp>
    </p:spTree>
    <p:extLst>
      <p:ext uri="{BB962C8B-B14F-4D97-AF65-F5344CB8AC3E}">
        <p14:creationId xmlns:p14="http://schemas.microsoft.com/office/powerpoint/2010/main" val="3210106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3838148" y="2780750"/>
            <a:ext cx="4843839"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UX Research Methods</a:t>
            </a:r>
          </a:p>
        </p:txBody>
      </p:sp>
    </p:spTree>
    <p:extLst>
      <p:ext uri="{BB962C8B-B14F-4D97-AF65-F5344CB8AC3E}">
        <p14:creationId xmlns:p14="http://schemas.microsoft.com/office/powerpoint/2010/main" val="2259757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5092907" y="2812443"/>
            <a:ext cx="2391199"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SURVEY</a:t>
            </a:r>
          </a:p>
        </p:txBody>
      </p:sp>
      <p:sp>
        <p:nvSpPr>
          <p:cNvPr id="3" name="Title 1">
            <a:extLst>
              <a:ext uri="{FF2B5EF4-FFF2-40B4-BE49-F238E27FC236}">
                <a16:creationId xmlns:a16="http://schemas.microsoft.com/office/drawing/2014/main" id="{C1C0D673-E8E1-4AA7-96BD-35FF73DAA80C}"/>
              </a:ext>
            </a:extLst>
          </p:cNvPr>
          <p:cNvSpPr txBox="1">
            <a:spLocks/>
          </p:cNvSpPr>
          <p:nvPr/>
        </p:nvSpPr>
        <p:spPr>
          <a:xfrm>
            <a:off x="3492805" y="3626588"/>
            <a:ext cx="5312267"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rPr>
              <a:t>https://goo.gl/forms/X3VFl9G0cC2TB44i1</a:t>
            </a:r>
          </a:p>
        </p:txBody>
      </p:sp>
    </p:spTree>
    <p:extLst>
      <p:ext uri="{BB962C8B-B14F-4D97-AF65-F5344CB8AC3E}">
        <p14:creationId xmlns:p14="http://schemas.microsoft.com/office/powerpoint/2010/main" val="2530274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EAC72-EC62-4601-96F5-FBA05C95146C}"/>
              </a:ext>
            </a:extLst>
          </p:cNvPr>
          <p:cNvPicPr>
            <a:picLocks noChangeAspect="1"/>
          </p:cNvPicPr>
          <p:nvPr/>
        </p:nvPicPr>
        <p:blipFill rotWithShape="1">
          <a:blip r:embed="rId2">
            <a:extLst>
              <a:ext uri="{28A0092B-C50C-407E-A947-70E740481C1C}">
                <a14:useLocalDpi xmlns:a14="http://schemas.microsoft.com/office/drawing/2010/main" val="0"/>
              </a:ext>
            </a:extLst>
          </a:blip>
          <a:srcRect l="1238" t="13680"/>
          <a:stretch/>
        </p:blipFill>
        <p:spPr>
          <a:xfrm>
            <a:off x="432880" y="3253339"/>
            <a:ext cx="3439953" cy="3388176"/>
          </a:xfrm>
          <a:prstGeom prst="rect">
            <a:avLst/>
          </a:prstGeom>
          <a:effectLst>
            <a:glow rad="304800">
              <a:schemeClr val="bg1">
                <a:lumMod val="65000"/>
                <a:alpha val="40000"/>
              </a:schemeClr>
            </a:glow>
          </a:effectLst>
          <a:scene3d>
            <a:camera prst="orthographicFront"/>
            <a:lightRig rig="threePt" dir="t"/>
          </a:scene3d>
          <a:sp3d>
            <a:bevelT w="0"/>
          </a:sp3d>
        </p:spPr>
      </p:pic>
      <p:pic>
        <p:nvPicPr>
          <p:cNvPr id="5" name="Picture 4">
            <a:extLst>
              <a:ext uri="{FF2B5EF4-FFF2-40B4-BE49-F238E27FC236}">
                <a16:creationId xmlns:a16="http://schemas.microsoft.com/office/drawing/2014/main" id="{9D1950FB-F3E4-449F-B638-C850424F0F87}"/>
              </a:ext>
            </a:extLst>
          </p:cNvPr>
          <p:cNvPicPr>
            <a:picLocks noChangeAspect="1"/>
          </p:cNvPicPr>
          <p:nvPr/>
        </p:nvPicPr>
        <p:blipFill rotWithShape="1">
          <a:blip r:embed="rId3">
            <a:extLst>
              <a:ext uri="{28A0092B-C50C-407E-A947-70E740481C1C}">
                <a14:useLocalDpi xmlns:a14="http://schemas.microsoft.com/office/drawing/2010/main" val="0"/>
              </a:ext>
            </a:extLst>
          </a:blip>
          <a:srcRect l="2393" t="13981" r="5024"/>
          <a:stretch/>
        </p:blipFill>
        <p:spPr>
          <a:xfrm>
            <a:off x="7952809" y="211672"/>
            <a:ext cx="3756401" cy="6434655"/>
          </a:xfrm>
          <a:prstGeom prst="rect">
            <a:avLst/>
          </a:prstGeom>
          <a:effectLst>
            <a:glow rad="304800">
              <a:schemeClr val="bg1">
                <a:lumMod val="65000"/>
                <a:alpha val="40000"/>
              </a:schemeClr>
            </a:glow>
          </a:effectLst>
          <a:scene3d>
            <a:camera prst="orthographicFront"/>
            <a:lightRig rig="threePt" dir="t"/>
          </a:scene3d>
          <a:sp3d>
            <a:bevelT w="0"/>
          </a:sp3d>
        </p:spPr>
      </p:pic>
      <p:pic>
        <p:nvPicPr>
          <p:cNvPr id="7" name="Picture 6">
            <a:extLst>
              <a:ext uri="{FF2B5EF4-FFF2-40B4-BE49-F238E27FC236}">
                <a16:creationId xmlns:a16="http://schemas.microsoft.com/office/drawing/2014/main" id="{03947BCB-5BBD-4A13-BE93-B5DD99E92D2A}"/>
              </a:ext>
            </a:extLst>
          </p:cNvPr>
          <p:cNvPicPr>
            <a:picLocks noChangeAspect="1"/>
          </p:cNvPicPr>
          <p:nvPr/>
        </p:nvPicPr>
        <p:blipFill rotWithShape="1">
          <a:blip r:embed="rId4">
            <a:extLst>
              <a:ext uri="{28A0092B-C50C-407E-A947-70E740481C1C}">
                <a14:useLocalDpi xmlns:a14="http://schemas.microsoft.com/office/drawing/2010/main" val="0"/>
              </a:ext>
            </a:extLst>
          </a:blip>
          <a:srcRect t="10352"/>
          <a:stretch/>
        </p:blipFill>
        <p:spPr>
          <a:xfrm>
            <a:off x="4047028" y="211672"/>
            <a:ext cx="3731586" cy="6434655"/>
          </a:xfrm>
          <a:prstGeom prst="rect">
            <a:avLst/>
          </a:prstGeom>
          <a:effectLst>
            <a:glow rad="304800">
              <a:schemeClr val="bg1">
                <a:lumMod val="65000"/>
                <a:alpha val="40000"/>
              </a:schemeClr>
            </a:glow>
          </a:effectLst>
          <a:scene3d>
            <a:camera prst="orthographicFront"/>
            <a:lightRig rig="threePt" dir="t"/>
          </a:scene3d>
          <a:sp3d>
            <a:bevelT w="0"/>
          </a:sp3d>
        </p:spPr>
      </p:pic>
      <p:pic>
        <p:nvPicPr>
          <p:cNvPr id="9" name="Picture 8">
            <a:extLst>
              <a:ext uri="{FF2B5EF4-FFF2-40B4-BE49-F238E27FC236}">
                <a16:creationId xmlns:a16="http://schemas.microsoft.com/office/drawing/2014/main" id="{A0096C68-BD0C-4FBB-AA4A-832D180BD68D}"/>
              </a:ext>
            </a:extLst>
          </p:cNvPr>
          <p:cNvPicPr>
            <a:picLocks noChangeAspect="1"/>
          </p:cNvPicPr>
          <p:nvPr/>
        </p:nvPicPr>
        <p:blipFill rotWithShape="1">
          <a:blip r:embed="rId5">
            <a:extLst>
              <a:ext uri="{28A0092B-C50C-407E-A947-70E740481C1C}">
                <a14:useLocalDpi xmlns:a14="http://schemas.microsoft.com/office/drawing/2010/main" val="0"/>
              </a:ext>
            </a:extLst>
          </a:blip>
          <a:srcRect l="3576" t="4893" r="5311" b="9654"/>
          <a:stretch/>
        </p:blipFill>
        <p:spPr>
          <a:xfrm>
            <a:off x="432880" y="211674"/>
            <a:ext cx="3439953" cy="2882848"/>
          </a:xfrm>
          <a:prstGeom prst="rect">
            <a:avLst/>
          </a:prstGeom>
          <a:effectLst>
            <a:glow rad="304800">
              <a:schemeClr val="bg1">
                <a:lumMod val="65000"/>
                <a:alpha val="40000"/>
              </a:schemeClr>
            </a:glow>
          </a:effectLst>
          <a:scene3d>
            <a:camera prst="orthographicFront"/>
            <a:lightRig rig="threePt" dir="t"/>
          </a:scene3d>
          <a:sp3d>
            <a:bevelT w="0"/>
          </a:sp3d>
        </p:spPr>
      </p:pic>
    </p:spTree>
    <p:extLst>
      <p:ext uri="{BB962C8B-B14F-4D97-AF65-F5344CB8AC3E}">
        <p14:creationId xmlns:p14="http://schemas.microsoft.com/office/powerpoint/2010/main" val="1899783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 name="Rectangle 76">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9" name="Rectangle 78">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0" name="Rectangle 80">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4" name="Picture 6" descr="Forms response chart. Question title: Would you prefer to sell online?. Number of responses: 9 responses.">
            <a:extLst>
              <a:ext uri="{FF2B5EF4-FFF2-40B4-BE49-F238E27FC236}">
                <a16:creationId xmlns:a16="http://schemas.microsoft.com/office/drawing/2014/main" id="{21895AD5-93E2-41BA-BA7A-9E23878C6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988" b="7985"/>
          <a:stretch/>
        </p:blipFill>
        <p:spPr bwMode="auto">
          <a:xfrm>
            <a:off x="917809" y="3633270"/>
            <a:ext cx="4727408" cy="2469953"/>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Forms response chart. Question title: Were you a part of Trash to Treasure as a buyer or a seller?. Number of responses: 22 responses.">
            <a:extLst>
              <a:ext uri="{FF2B5EF4-FFF2-40B4-BE49-F238E27FC236}">
                <a16:creationId xmlns:a16="http://schemas.microsoft.com/office/drawing/2014/main" id="{574A0944-B677-4344-9DFA-355BB1AE4E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4" t="4205" r="17594" b="3937"/>
          <a:stretch/>
        </p:blipFill>
        <p:spPr bwMode="auto">
          <a:xfrm>
            <a:off x="888819" y="754777"/>
            <a:ext cx="4676863" cy="24381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ms response chart. Question title: How was convenient the process of registering yourself and the items you intended to put on sale?. Number of responses: 9 responses.">
            <a:extLst>
              <a:ext uri="{FF2B5EF4-FFF2-40B4-BE49-F238E27FC236}">
                <a16:creationId xmlns:a16="http://schemas.microsoft.com/office/drawing/2014/main" id="{0C6A6795-D9E3-440A-98A6-9EE8AB27EC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7861" y="646963"/>
            <a:ext cx="4848964" cy="27032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orms response chart. Question title: Were all your items sold?. Number of responses: 9 responses.">
            <a:extLst>
              <a:ext uri="{FF2B5EF4-FFF2-40B4-BE49-F238E27FC236}">
                <a16:creationId xmlns:a16="http://schemas.microsoft.com/office/drawing/2014/main" id="{47FD6370-5F1F-4D5F-9554-97889C84A9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8" t="3815" r="23492" b="4150"/>
          <a:stretch/>
        </p:blipFill>
        <p:spPr bwMode="auto">
          <a:xfrm>
            <a:off x="6487428" y="3633270"/>
            <a:ext cx="4562374" cy="257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146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Forms response chart. Question title: How easy was it to register for the event?. Number of responses: 11 responses.">
            <a:extLst>
              <a:ext uri="{FF2B5EF4-FFF2-40B4-BE49-F238E27FC236}">
                <a16:creationId xmlns:a16="http://schemas.microsoft.com/office/drawing/2014/main" id="{D6D23BC5-87A5-410E-B764-02D9CA8F2C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2" b="8759"/>
          <a:stretch/>
        </p:blipFill>
        <p:spPr bwMode="auto">
          <a:xfrm>
            <a:off x="794085" y="741814"/>
            <a:ext cx="5180000" cy="250707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2" name="Picture 6" descr="Forms response chart. Question title: Did you find what you were looking for?. Number of responses: 11 responses.">
            <a:extLst>
              <a:ext uri="{FF2B5EF4-FFF2-40B4-BE49-F238E27FC236}">
                <a16:creationId xmlns:a16="http://schemas.microsoft.com/office/drawing/2014/main" id="{345B959E-7919-44E5-8C45-10D27AF446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98" r="30996"/>
          <a:stretch/>
        </p:blipFill>
        <p:spPr bwMode="auto">
          <a:xfrm>
            <a:off x="743677" y="3521646"/>
            <a:ext cx="4478028" cy="2699661"/>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0" name="Picture 4" descr="Forms response chart. Question title: Do you think the items listed were useful?. Number of responses: 11 responses.">
            <a:extLst>
              <a:ext uri="{FF2B5EF4-FFF2-40B4-BE49-F238E27FC236}">
                <a16:creationId xmlns:a16="http://schemas.microsoft.com/office/drawing/2014/main" id="{6452286B-5B50-4A30-AE68-832A725F59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3" t="4319" r="22130" b="10770"/>
          <a:stretch/>
        </p:blipFill>
        <p:spPr bwMode="auto">
          <a:xfrm>
            <a:off x="6340042" y="741814"/>
            <a:ext cx="4541318" cy="234856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rms response chart. Question title: Would you prefer an online medium of buying  these items at the same price?. Number of responses: 11 responses.">
            <a:extLst>
              <a:ext uri="{FF2B5EF4-FFF2-40B4-BE49-F238E27FC236}">
                <a16:creationId xmlns:a16="http://schemas.microsoft.com/office/drawing/2014/main" id="{D6C587CA-FFF2-4852-A58C-30044B981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56" t="5666" r="5220" b="8163"/>
          <a:stretch/>
        </p:blipFill>
        <p:spPr bwMode="auto">
          <a:xfrm>
            <a:off x="6204260" y="3575784"/>
            <a:ext cx="5305463" cy="2486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475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4" name="Picture 4" descr="Forms response chart. Question title: How would you rate the crowd management?. Number of responses: 22 responses.">
            <a:extLst>
              <a:ext uri="{FF2B5EF4-FFF2-40B4-BE49-F238E27FC236}">
                <a16:creationId xmlns:a16="http://schemas.microsoft.com/office/drawing/2014/main" id="{EA9A6097-2B23-48ED-BF1B-043E55F970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0"/>
          <a:stretch/>
        </p:blipFill>
        <p:spPr bwMode="auto">
          <a:xfrm>
            <a:off x="497766" y="879016"/>
            <a:ext cx="4107461" cy="214813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2" descr="Forms response chart. Question title: How was your overall experience at TTT. Number of responses: 22 responses.">
            <a:extLst>
              <a:ext uri="{FF2B5EF4-FFF2-40B4-BE49-F238E27FC236}">
                <a16:creationId xmlns:a16="http://schemas.microsoft.com/office/drawing/2014/main" id="{0B036674-B99F-4E02-AE7A-C69684B97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7" b="10944"/>
          <a:stretch/>
        </p:blipFill>
        <p:spPr bwMode="auto">
          <a:xfrm>
            <a:off x="480186" y="3984855"/>
            <a:ext cx="4098394" cy="19294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Forms response chart. Question title: Do you think the event needs to be held longer?. Number of responses: 22 responses.">
            <a:extLst>
              <a:ext uri="{FF2B5EF4-FFF2-40B4-BE49-F238E27FC236}">
                <a16:creationId xmlns:a16="http://schemas.microsoft.com/office/drawing/2014/main" id="{520385CD-B597-482E-81BA-B76208D761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3638"/>
          <a:stretch/>
        </p:blipFill>
        <p:spPr bwMode="auto">
          <a:xfrm>
            <a:off x="4980596" y="1443395"/>
            <a:ext cx="6592416" cy="3971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225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141343" y="2814438"/>
            <a:ext cx="4843839"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CONCEPT TESTING</a:t>
            </a:r>
          </a:p>
        </p:txBody>
      </p:sp>
    </p:spTree>
    <p:extLst>
      <p:ext uri="{BB962C8B-B14F-4D97-AF65-F5344CB8AC3E}">
        <p14:creationId xmlns:p14="http://schemas.microsoft.com/office/powerpoint/2010/main" val="2733284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Content Placeholder 4" descr="A person holding a dog&#10;&#10;Description generated with very high confidence">
            <a:extLst>
              <a:ext uri="{FF2B5EF4-FFF2-40B4-BE49-F238E27FC236}">
                <a16:creationId xmlns:a16="http://schemas.microsoft.com/office/drawing/2014/main" id="{A02C9F8C-C098-4913-8C3C-351ED186CED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6676" t="-1" r="21088" b="-1"/>
          <a:stretch/>
        </p:blipFill>
        <p:spPr>
          <a:xfrm>
            <a:off x="5797543" y="10"/>
            <a:ext cx="6394152" cy="6857990"/>
          </a:xfrm>
          <a:prstGeom prst="rect">
            <a:avLst/>
          </a:prstGeom>
        </p:spPr>
      </p:pic>
      <p:pic>
        <p:nvPicPr>
          <p:cNvPr id="49" name="Picture 4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925B951C-9A27-4C7B-B5DA-FB29ACF0B4F4}"/>
              </a:ext>
            </a:extLst>
          </p:cNvPr>
          <p:cNvSpPr>
            <a:spLocks noGrp="1"/>
          </p:cNvSpPr>
          <p:nvPr>
            <p:ph type="title"/>
          </p:nvPr>
        </p:nvSpPr>
        <p:spPr>
          <a:xfrm>
            <a:off x="-467803" y="1027288"/>
            <a:ext cx="8055467" cy="1311664"/>
          </a:xfrm>
          <a:prstGeom prst="ellipse">
            <a:avLst/>
          </a:prstGeom>
        </p:spPr>
        <p:txBody>
          <a:bodyPr vert="horz" lIns="91440" tIns="45720" rIns="91440" bIns="45720" rtlCol="0">
            <a:noAutofit/>
          </a:bodyPr>
          <a:lstStyle/>
          <a:p>
            <a:r>
              <a:rPr lang="en-US" sz="3300" dirty="0">
                <a:solidFill>
                  <a:srgbClr val="000000"/>
                </a:solidFill>
              </a:rPr>
              <a:t>New Student? Not a problem!</a:t>
            </a:r>
          </a:p>
        </p:txBody>
      </p:sp>
      <p:sp>
        <p:nvSpPr>
          <p:cNvPr id="44" name="Content Placeholder 20">
            <a:extLst>
              <a:ext uri="{FF2B5EF4-FFF2-40B4-BE49-F238E27FC236}">
                <a16:creationId xmlns:a16="http://schemas.microsoft.com/office/drawing/2014/main" id="{68016BD9-77C0-4B75-ACD5-FB3BF17F5654}"/>
              </a:ext>
            </a:extLst>
          </p:cNvPr>
          <p:cNvSpPr>
            <a:spLocks noGrp="1"/>
          </p:cNvSpPr>
          <p:nvPr>
            <p:ph idx="1"/>
          </p:nvPr>
        </p:nvSpPr>
        <p:spPr>
          <a:xfrm>
            <a:off x="804997" y="2034363"/>
            <a:ext cx="4706803" cy="4026610"/>
          </a:xfrm>
        </p:spPr>
        <p:txBody>
          <a:bodyPr anchor="ctr">
            <a:normAutofit/>
          </a:bodyPr>
          <a:lstStyle/>
          <a:p>
            <a:r>
              <a:rPr lang="en-US" sz="1800" dirty="0">
                <a:solidFill>
                  <a:srgbClr val="000000"/>
                </a:solidFill>
              </a:rPr>
              <a:t>There is always a dilemma in new students about where to go and what to do for any work at the University.</a:t>
            </a:r>
          </a:p>
          <a:p>
            <a:r>
              <a:rPr lang="en-US" sz="1800" dirty="0">
                <a:solidFill>
                  <a:srgbClr val="000000"/>
                </a:solidFill>
              </a:rPr>
              <a:t>They generally take help from the seniors.</a:t>
            </a:r>
          </a:p>
          <a:p>
            <a:r>
              <a:rPr lang="en-US" sz="1800" dirty="0">
                <a:solidFill>
                  <a:srgbClr val="000000"/>
                </a:solidFill>
              </a:rPr>
              <a:t>But if there is an App which can help them, they don’t really need to ask anyone what to do.</a:t>
            </a:r>
          </a:p>
          <a:p>
            <a:r>
              <a:rPr lang="en-US" sz="1800" dirty="0">
                <a:solidFill>
                  <a:srgbClr val="000000"/>
                </a:solidFill>
              </a:rPr>
              <a:t>They will find the answers themselves using the App.</a:t>
            </a:r>
          </a:p>
          <a:p>
            <a:endParaRPr lang="en-US" sz="1800" dirty="0">
              <a:solidFill>
                <a:srgbClr val="000000"/>
              </a:solidFill>
            </a:endParaRPr>
          </a:p>
        </p:txBody>
      </p:sp>
    </p:spTree>
    <p:extLst>
      <p:ext uri="{BB962C8B-B14F-4D97-AF65-F5344CB8AC3E}">
        <p14:creationId xmlns:p14="http://schemas.microsoft.com/office/powerpoint/2010/main" val="233999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8DAA23-AD13-4673-8BFA-9363CD8D7E3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3007" r="24757" b="-1"/>
          <a:stretch/>
        </p:blipFill>
        <p:spPr>
          <a:xfrm>
            <a:off x="5797848" y="0"/>
            <a:ext cx="6394152" cy="6857990"/>
          </a:xfrm>
          <a:prstGeom prst="rect">
            <a:avLst/>
          </a:prstGeom>
        </p:spPr>
      </p:pic>
      <p:pic>
        <p:nvPicPr>
          <p:cNvPr id="11" name="Picture 1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3" name="Content Placeholder 2">
            <a:extLst>
              <a:ext uri="{FF2B5EF4-FFF2-40B4-BE49-F238E27FC236}">
                <a16:creationId xmlns:a16="http://schemas.microsoft.com/office/drawing/2014/main" id="{C8293559-6240-49B9-91BD-0D4F3256F872}"/>
              </a:ext>
            </a:extLst>
          </p:cNvPr>
          <p:cNvSpPr>
            <a:spLocks noGrp="1"/>
          </p:cNvSpPr>
          <p:nvPr>
            <p:ph idx="1"/>
          </p:nvPr>
        </p:nvSpPr>
        <p:spPr>
          <a:xfrm>
            <a:off x="346510" y="543828"/>
            <a:ext cx="5587466" cy="5517146"/>
          </a:xfrm>
        </p:spPr>
        <p:txBody>
          <a:bodyPr anchor="ctr">
            <a:normAutofit/>
          </a:bodyPr>
          <a:lstStyle/>
          <a:p>
            <a:pPr algn="just"/>
            <a:r>
              <a:rPr lang="en-US" sz="2000" dirty="0">
                <a:solidFill>
                  <a:srgbClr val="000000"/>
                </a:solidFill>
              </a:rPr>
              <a:t>We conducted this to get feedback from the user on our idea in the early stages. The idea was communicated and responses were addressed</a:t>
            </a:r>
          </a:p>
          <a:p>
            <a:pPr algn="just"/>
            <a:r>
              <a:rPr lang="en-US" sz="2000" dirty="0">
                <a:solidFill>
                  <a:srgbClr val="000000"/>
                </a:solidFill>
              </a:rPr>
              <a:t>The concept of Trash to Treasure was formed after this it helped us jot down the requirements needed to move forward with the prototyping.</a:t>
            </a:r>
          </a:p>
          <a:p>
            <a:pPr algn="just"/>
            <a:r>
              <a:rPr lang="en-US" sz="2000" dirty="0">
                <a:solidFill>
                  <a:srgbClr val="000000"/>
                </a:solidFill>
              </a:rPr>
              <a:t>We spoke to a group of individuals and understood the most essential functionalities which would be required.</a:t>
            </a:r>
          </a:p>
          <a:p>
            <a:pPr algn="just"/>
            <a:r>
              <a:rPr lang="en-US" sz="2000" dirty="0">
                <a:solidFill>
                  <a:srgbClr val="000000"/>
                </a:solidFill>
              </a:rPr>
              <a:t>It helped us gain insight around whether customers understood the idea and would want to use the product or feature. </a:t>
            </a:r>
          </a:p>
        </p:txBody>
      </p:sp>
    </p:spTree>
    <p:extLst>
      <p:ext uri="{BB962C8B-B14F-4D97-AF65-F5344CB8AC3E}">
        <p14:creationId xmlns:p14="http://schemas.microsoft.com/office/powerpoint/2010/main" val="2812970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698270" y="2790222"/>
            <a:ext cx="3516892"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FOCUS GROUP</a:t>
            </a:r>
          </a:p>
        </p:txBody>
      </p:sp>
    </p:spTree>
    <p:extLst>
      <p:ext uri="{BB962C8B-B14F-4D97-AF65-F5344CB8AC3E}">
        <p14:creationId xmlns:p14="http://schemas.microsoft.com/office/powerpoint/2010/main" val="1066026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326174-CA3B-4B0B-9BBC-4A2A675E398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30149" r="17406"/>
          <a:stretch/>
        </p:blipFill>
        <p:spPr>
          <a:xfrm>
            <a:off x="5797543" y="10"/>
            <a:ext cx="6394152" cy="6857990"/>
          </a:xfrm>
          <a:prstGeom prst="rect">
            <a:avLst/>
          </a:prstGeom>
        </p:spPr>
      </p:pic>
      <p:pic>
        <p:nvPicPr>
          <p:cNvPr id="11" name="Picture 1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3" name="Content Placeholder 2">
            <a:extLst>
              <a:ext uri="{FF2B5EF4-FFF2-40B4-BE49-F238E27FC236}">
                <a16:creationId xmlns:a16="http://schemas.microsoft.com/office/drawing/2014/main" id="{C8293559-6240-49B9-91BD-0D4F3256F872}"/>
              </a:ext>
            </a:extLst>
          </p:cNvPr>
          <p:cNvSpPr>
            <a:spLocks noGrp="1"/>
          </p:cNvSpPr>
          <p:nvPr>
            <p:ph idx="1"/>
          </p:nvPr>
        </p:nvSpPr>
        <p:spPr>
          <a:xfrm>
            <a:off x="838685" y="750770"/>
            <a:ext cx="4992241" cy="5666337"/>
          </a:xfrm>
        </p:spPr>
        <p:txBody>
          <a:bodyPr anchor="ctr">
            <a:normAutofit/>
          </a:bodyPr>
          <a:lstStyle/>
          <a:p>
            <a:r>
              <a:rPr lang="en-US" sz="1800" dirty="0">
                <a:solidFill>
                  <a:srgbClr val="000000"/>
                </a:solidFill>
              </a:rPr>
              <a:t>Focus group consisted of 7 participants and 1 moderated.</a:t>
            </a:r>
          </a:p>
          <a:p>
            <a:r>
              <a:rPr lang="en-US" sz="1800" dirty="0">
                <a:solidFill>
                  <a:srgbClr val="000000"/>
                </a:solidFill>
              </a:rPr>
              <a:t>It consisted students from Northeastern who have already participated in Trash to Treasure and new joiners.</a:t>
            </a:r>
          </a:p>
          <a:p>
            <a:r>
              <a:rPr lang="en-US" sz="1800" dirty="0">
                <a:solidFill>
                  <a:srgbClr val="000000"/>
                </a:solidFill>
              </a:rPr>
              <a:t>It was conducted to understand the user perspective and gauge the requirements from the users from the prototype.</a:t>
            </a:r>
          </a:p>
          <a:p>
            <a:r>
              <a:rPr lang="en-US" sz="1800" dirty="0">
                <a:solidFill>
                  <a:srgbClr val="000000"/>
                </a:solidFill>
              </a:rPr>
              <a:t>Moderator: Rohit Naik</a:t>
            </a:r>
          </a:p>
          <a:p>
            <a:pPr marL="800100" lvl="1" indent="-342900">
              <a:buFont typeface="+mj-lt"/>
              <a:buAutoNum type="arabicPeriod"/>
            </a:pPr>
            <a:r>
              <a:rPr lang="en-US" sz="1800" dirty="0">
                <a:solidFill>
                  <a:srgbClr val="000000"/>
                </a:solidFill>
              </a:rPr>
              <a:t> Nikunj Doshi </a:t>
            </a:r>
          </a:p>
          <a:p>
            <a:pPr marL="800100" lvl="1" indent="-342900">
              <a:buFont typeface="+mj-lt"/>
              <a:buAutoNum type="arabicPeriod"/>
            </a:pPr>
            <a:r>
              <a:rPr lang="en-US" sz="1800" dirty="0">
                <a:solidFill>
                  <a:srgbClr val="000000"/>
                </a:solidFill>
              </a:rPr>
              <a:t> Balaji </a:t>
            </a:r>
            <a:r>
              <a:rPr lang="en-US" sz="1800" dirty="0" err="1">
                <a:solidFill>
                  <a:srgbClr val="000000"/>
                </a:solidFill>
              </a:rPr>
              <a:t>Mudaliar</a:t>
            </a:r>
            <a:endParaRPr lang="en-US" sz="1800" dirty="0">
              <a:solidFill>
                <a:srgbClr val="000000"/>
              </a:solidFill>
            </a:endParaRPr>
          </a:p>
          <a:p>
            <a:pPr marL="800100" lvl="1" indent="-342900">
              <a:buFont typeface="+mj-lt"/>
              <a:buAutoNum type="arabicPeriod"/>
            </a:pPr>
            <a:r>
              <a:rPr lang="en-US" sz="1800" dirty="0">
                <a:solidFill>
                  <a:srgbClr val="000000"/>
                </a:solidFill>
              </a:rPr>
              <a:t> Varsha </a:t>
            </a:r>
            <a:r>
              <a:rPr lang="en-US" sz="1800" dirty="0" err="1">
                <a:solidFill>
                  <a:srgbClr val="000000"/>
                </a:solidFill>
              </a:rPr>
              <a:t>Premani</a:t>
            </a:r>
            <a:endParaRPr lang="en-US" sz="1800" dirty="0">
              <a:solidFill>
                <a:srgbClr val="000000"/>
              </a:solidFill>
            </a:endParaRPr>
          </a:p>
          <a:p>
            <a:pPr marL="800100" lvl="1" indent="-342900">
              <a:buFont typeface="+mj-lt"/>
              <a:buAutoNum type="arabicPeriod"/>
            </a:pPr>
            <a:r>
              <a:rPr lang="en-US" sz="1800" dirty="0">
                <a:solidFill>
                  <a:srgbClr val="000000"/>
                </a:solidFill>
              </a:rPr>
              <a:t> </a:t>
            </a:r>
            <a:r>
              <a:rPr lang="en-US" sz="1800" dirty="0" err="1">
                <a:solidFill>
                  <a:srgbClr val="000000"/>
                </a:solidFill>
              </a:rPr>
              <a:t>Utkarsha</a:t>
            </a:r>
            <a:r>
              <a:rPr lang="en-US" sz="1800" dirty="0">
                <a:solidFill>
                  <a:srgbClr val="000000"/>
                </a:solidFill>
              </a:rPr>
              <a:t> </a:t>
            </a:r>
            <a:r>
              <a:rPr lang="en-US" sz="1800" dirty="0" err="1">
                <a:solidFill>
                  <a:srgbClr val="000000"/>
                </a:solidFill>
              </a:rPr>
              <a:t>Pampatvar</a:t>
            </a:r>
            <a:endParaRPr lang="en-US" sz="1800" dirty="0">
              <a:solidFill>
                <a:srgbClr val="000000"/>
              </a:solidFill>
            </a:endParaRPr>
          </a:p>
          <a:p>
            <a:pPr marL="800100" lvl="1" indent="-342900">
              <a:buFont typeface="+mj-lt"/>
              <a:buAutoNum type="arabicPeriod"/>
            </a:pPr>
            <a:r>
              <a:rPr lang="en-US" sz="1800" dirty="0">
                <a:solidFill>
                  <a:srgbClr val="000000"/>
                </a:solidFill>
              </a:rPr>
              <a:t> </a:t>
            </a:r>
            <a:r>
              <a:rPr lang="en-US" sz="1800" dirty="0" err="1">
                <a:solidFill>
                  <a:srgbClr val="000000"/>
                </a:solidFill>
              </a:rPr>
              <a:t>Ujjawal</a:t>
            </a:r>
            <a:r>
              <a:rPr lang="en-US" sz="1800" dirty="0">
                <a:solidFill>
                  <a:srgbClr val="000000"/>
                </a:solidFill>
              </a:rPr>
              <a:t> Gautam</a:t>
            </a:r>
          </a:p>
          <a:p>
            <a:pPr marL="800100" lvl="1" indent="-342900">
              <a:buFont typeface="+mj-lt"/>
              <a:buAutoNum type="arabicPeriod"/>
            </a:pPr>
            <a:r>
              <a:rPr lang="en-US" sz="1800" dirty="0">
                <a:solidFill>
                  <a:srgbClr val="000000"/>
                </a:solidFill>
              </a:rPr>
              <a:t> </a:t>
            </a:r>
            <a:r>
              <a:rPr lang="en-US" sz="1800" dirty="0" err="1">
                <a:solidFill>
                  <a:srgbClr val="000000"/>
                </a:solidFill>
              </a:rPr>
              <a:t>Lakshit</a:t>
            </a:r>
            <a:r>
              <a:rPr lang="en-US" sz="1800" dirty="0">
                <a:solidFill>
                  <a:srgbClr val="000000"/>
                </a:solidFill>
              </a:rPr>
              <a:t> </a:t>
            </a:r>
            <a:r>
              <a:rPr lang="en-US" sz="1800" dirty="0" err="1">
                <a:solidFill>
                  <a:srgbClr val="000000"/>
                </a:solidFill>
              </a:rPr>
              <a:t>Talreja</a:t>
            </a:r>
            <a:endParaRPr lang="en-US" sz="1800" dirty="0">
              <a:solidFill>
                <a:srgbClr val="000000"/>
              </a:solidFill>
            </a:endParaRPr>
          </a:p>
          <a:p>
            <a:pPr marL="800100" lvl="1" indent="-342900">
              <a:buFont typeface="+mj-lt"/>
              <a:buAutoNum type="arabicPeriod"/>
            </a:pPr>
            <a:r>
              <a:rPr lang="en-US" sz="1800" dirty="0">
                <a:solidFill>
                  <a:srgbClr val="000000"/>
                </a:solidFill>
              </a:rPr>
              <a:t> Rishi </a:t>
            </a:r>
            <a:r>
              <a:rPr lang="en-US" sz="1800" dirty="0" err="1">
                <a:solidFill>
                  <a:srgbClr val="000000"/>
                </a:solidFill>
              </a:rPr>
              <a:t>Jatania</a:t>
            </a:r>
            <a:endParaRPr lang="en-US" sz="1800" dirty="0">
              <a:solidFill>
                <a:srgbClr val="000000"/>
              </a:solidFill>
            </a:endParaRPr>
          </a:p>
        </p:txBody>
      </p:sp>
    </p:spTree>
    <p:extLst>
      <p:ext uri="{BB962C8B-B14F-4D97-AF65-F5344CB8AC3E}">
        <p14:creationId xmlns:p14="http://schemas.microsoft.com/office/powerpoint/2010/main" val="1665055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3490299" y="2703595"/>
            <a:ext cx="6173465"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MODERATED USER TESTING</a:t>
            </a:r>
          </a:p>
        </p:txBody>
      </p:sp>
    </p:spTree>
    <p:extLst>
      <p:ext uri="{BB962C8B-B14F-4D97-AF65-F5344CB8AC3E}">
        <p14:creationId xmlns:p14="http://schemas.microsoft.com/office/powerpoint/2010/main" val="2440114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293559-6240-49B9-91BD-0D4F3256F872}"/>
              </a:ext>
            </a:extLst>
          </p:cNvPr>
          <p:cNvSpPr>
            <a:spLocks noGrp="1"/>
          </p:cNvSpPr>
          <p:nvPr>
            <p:ph idx="1"/>
          </p:nvPr>
        </p:nvSpPr>
        <p:spPr>
          <a:xfrm>
            <a:off x="670402" y="125128"/>
            <a:ext cx="10851196" cy="6395987"/>
          </a:xfrm>
        </p:spPr>
        <p:txBody>
          <a:bodyPr anchor="ctr">
            <a:normAutofit/>
          </a:bodyPr>
          <a:lstStyle/>
          <a:p>
            <a:pPr algn="just"/>
            <a:r>
              <a:rPr lang="en-US" sz="2000" dirty="0">
                <a:solidFill>
                  <a:srgbClr val="000000"/>
                </a:solidFill>
              </a:rPr>
              <a:t>Moderated user testing was conducted to gain real time responses to the tasks the users were asked to perform.</a:t>
            </a:r>
          </a:p>
          <a:p>
            <a:pPr algn="just"/>
            <a:r>
              <a:rPr lang="en-US" sz="2000" dirty="0">
                <a:solidFill>
                  <a:srgbClr val="000000"/>
                </a:solidFill>
              </a:rPr>
              <a:t>The questions asked and responses received :</a:t>
            </a:r>
          </a:p>
          <a:p>
            <a:pPr algn="just"/>
            <a:r>
              <a:rPr lang="en-US" sz="2000" dirty="0">
                <a:solidFill>
                  <a:srgbClr val="000000"/>
                </a:solidFill>
              </a:rPr>
              <a:t>Journey was asked to be preformed:</a:t>
            </a:r>
          </a:p>
          <a:p>
            <a:pPr lvl="1" algn="just">
              <a:buFont typeface="Wingdings" panose="05000000000000000000" pitchFamily="2" charset="2"/>
              <a:buChar char="Ø"/>
            </a:pPr>
            <a:r>
              <a:rPr lang="en-US" sz="2000" dirty="0">
                <a:solidFill>
                  <a:srgbClr val="000000"/>
                </a:solidFill>
              </a:rPr>
              <a:t>Search a product</a:t>
            </a:r>
          </a:p>
          <a:p>
            <a:pPr lvl="1" algn="just">
              <a:buFont typeface="Wingdings" panose="05000000000000000000" pitchFamily="2" charset="2"/>
              <a:buChar char="Ø"/>
            </a:pPr>
            <a:r>
              <a:rPr lang="en-US" sz="2000" dirty="0">
                <a:solidFill>
                  <a:srgbClr val="000000"/>
                </a:solidFill>
              </a:rPr>
              <a:t>Find a product</a:t>
            </a:r>
          </a:p>
          <a:p>
            <a:pPr lvl="1" algn="just">
              <a:buFont typeface="Wingdings" panose="05000000000000000000" pitchFamily="2" charset="2"/>
              <a:buChar char="Ø"/>
            </a:pPr>
            <a:r>
              <a:rPr lang="en-US" sz="2000" dirty="0">
                <a:solidFill>
                  <a:srgbClr val="000000"/>
                </a:solidFill>
              </a:rPr>
              <a:t>Buy the product</a:t>
            </a:r>
          </a:p>
          <a:p>
            <a:pPr algn="just">
              <a:buFont typeface="Wingdings" panose="05000000000000000000" pitchFamily="2" charset="2"/>
              <a:buChar char="v"/>
            </a:pPr>
            <a:r>
              <a:rPr lang="en-US" sz="2000" dirty="0">
                <a:solidFill>
                  <a:srgbClr val="000000"/>
                </a:solidFill>
              </a:rPr>
              <a:t>  How easy was it to register as a new user?</a:t>
            </a:r>
          </a:p>
          <a:p>
            <a:pPr marL="342900" indent="-342900" algn="just">
              <a:buFont typeface="+mj-lt"/>
              <a:buAutoNum type="alphaUcPeriod"/>
            </a:pPr>
            <a:r>
              <a:rPr lang="en-US" sz="2000" dirty="0">
                <a:solidFill>
                  <a:srgbClr val="000000"/>
                </a:solidFill>
              </a:rPr>
              <a:t>The process of creating a new user was really simple as we had to register with our college login and NUID, thus helping us skip the process of having to fill out the personal details</a:t>
            </a:r>
          </a:p>
          <a:p>
            <a:pPr algn="just">
              <a:buFont typeface="Wingdings" panose="05000000000000000000" pitchFamily="2" charset="2"/>
              <a:buChar char="v"/>
            </a:pPr>
            <a:r>
              <a:rPr lang="en-US" sz="2000" dirty="0">
                <a:solidFill>
                  <a:srgbClr val="000000"/>
                </a:solidFill>
              </a:rPr>
              <a:t>  What did you like about the product selection and categories? </a:t>
            </a:r>
          </a:p>
          <a:p>
            <a:pPr marL="342900" indent="-342900" algn="just">
              <a:buFont typeface="+mj-lt"/>
              <a:buAutoNum type="alphaUcPeriod"/>
            </a:pPr>
            <a:r>
              <a:rPr lang="en-US" sz="2000" dirty="0">
                <a:solidFill>
                  <a:srgbClr val="000000"/>
                </a:solidFill>
              </a:rPr>
              <a:t>The product selection ranged from furniture to personal care. Everything that was present in the Trash to Treasure event was covered in the application. The bifurcation in categories helps for easy navigation to find the desired products without having to navigate through the entire the application.</a:t>
            </a:r>
          </a:p>
        </p:txBody>
      </p:sp>
    </p:spTree>
    <p:extLst>
      <p:ext uri="{BB962C8B-B14F-4D97-AF65-F5344CB8AC3E}">
        <p14:creationId xmlns:p14="http://schemas.microsoft.com/office/powerpoint/2010/main" val="931705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293559-6240-49B9-91BD-0D4F3256F872}"/>
              </a:ext>
            </a:extLst>
          </p:cNvPr>
          <p:cNvSpPr>
            <a:spLocks noGrp="1"/>
          </p:cNvSpPr>
          <p:nvPr>
            <p:ph idx="1"/>
          </p:nvPr>
        </p:nvSpPr>
        <p:spPr>
          <a:xfrm>
            <a:off x="448862" y="553453"/>
            <a:ext cx="11192893" cy="6049478"/>
          </a:xfrm>
        </p:spPr>
        <p:txBody>
          <a:bodyPr anchor="ctr">
            <a:normAutofit/>
          </a:bodyPr>
          <a:lstStyle/>
          <a:p>
            <a:pPr algn="just">
              <a:buFont typeface="Wingdings" panose="05000000000000000000" pitchFamily="2" charset="2"/>
              <a:buChar char="v"/>
            </a:pPr>
            <a:r>
              <a:rPr lang="en-US" sz="2000" dirty="0">
                <a:solidFill>
                  <a:srgbClr val="000000"/>
                </a:solidFill>
              </a:rPr>
              <a:t>How easy was it to checkout the product? Would you like more options for payment than the ones specified?</a:t>
            </a:r>
          </a:p>
          <a:p>
            <a:pPr marL="342900" indent="-342900" algn="just">
              <a:buFont typeface="+mj-lt"/>
              <a:buAutoNum type="alphaUcPeriod"/>
            </a:pPr>
            <a:r>
              <a:rPr lang="en-US" sz="2000" dirty="0">
                <a:solidFill>
                  <a:srgbClr val="000000"/>
                </a:solidFill>
              </a:rPr>
              <a:t>Yes, The option to be able to pay with the NU Card makes it really convenient for faster checkout. But it would be great to have an option to add a Debit/Credit Card, Venmo for personal preferences.</a:t>
            </a:r>
          </a:p>
          <a:p>
            <a:pPr algn="just">
              <a:buFont typeface="Wingdings" panose="05000000000000000000" pitchFamily="2" charset="2"/>
              <a:buChar char="v"/>
            </a:pPr>
            <a:r>
              <a:rPr lang="en-US" sz="2000" dirty="0">
                <a:solidFill>
                  <a:srgbClr val="000000"/>
                </a:solidFill>
              </a:rPr>
              <a:t>Would you like the option to buy more product quantity than the quantity per person specified?</a:t>
            </a:r>
          </a:p>
          <a:p>
            <a:pPr marL="342900" indent="-342900" algn="just">
              <a:buFont typeface="+mj-lt"/>
              <a:buAutoNum type="alphaUcPeriod"/>
            </a:pPr>
            <a:r>
              <a:rPr lang="en-US" sz="2000" dirty="0">
                <a:solidFill>
                  <a:srgbClr val="000000"/>
                </a:solidFill>
              </a:rPr>
              <a:t>Yes, It would be great to be able to buy more product as the user could have more requirements for a particular product, plus the exact amount is charged without any discount which should not cause any problem.</a:t>
            </a:r>
          </a:p>
          <a:p>
            <a:pPr algn="just">
              <a:buFont typeface="Wingdings" panose="05000000000000000000" pitchFamily="2" charset="2"/>
              <a:buChar char="v"/>
            </a:pPr>
            <a:r>
              <a:rPr lang="en-US" sz="2000" dirty="0">
                <a:solidFill>
                  <a:srgbClr val="000000"/>
                </a:solidFill>
              </a:rPr>
              <a:t>Would you like the option to contact the user?</a:t>
            </a:r>
          </a:p>
          <a:p>
            <a:pPr marL="342900" indent="-342900" algn="just">
              <a:buFont typeface="+mj-lt"/>
              <a:buAutoNum type="alphaUcPeriod"/>
            </a:pPr>
            <a:r>
              <a:rPr lang="en-US" sz="2000" dirty="0">
                <a:solidFill>
                  <a:srgbClr val="000000"/>
                </a:solidFill>
              </a:rPr>
              <a:t>Yes, With the option of collecting the product from the user, if the user is running late, the option to let the seller know this without having to lose out on the product.</a:t>
            </a:r>
          </a:p>
          <a:p>
            <a:pPr algn="just">
              <a:buFont typeface="Wingdings" panose="05000000000000000000" pitchFamily="2" charset="2"/>
              <a:buChar char="v"/>
            </a:pPr>
            <a:r>
              <a:rPr lang="en-US" sz="2000" dirty="0">
                <a:solidFill>
                  <a:srgbClr val="000000"/>
                </a:solidFill>
              </a:rPr>
              <a:t>Any suggestions regarding the color scheme.</a:t>
            </a:r>
          </a:p>
          <a:p>
            <a:pPr marL="342900" indent="-342900" algn="just">
              <a:buFont typeface="+mj-lt"/>
              <a:buAutoNum type="alphaUcPeriod"/>
            </a:pPr>
            <a:r>
              <a:rPr lang="en-US" sz="2000" dirty="0">
                <a:solidFill>
                  <a:srgbClr val="000000"/>
                </a:solidFill>
              </a:rPr>
              <a:t>The color scheme works well with the college theme. </a:t>
            </a:r>
          </a:p>
        </p:txBody>
      </p:sp>
    </p:spTree>
    <p:extLst>
      <p:ext uri="{BB962C8B-B14F-4D97-AF65-F5344CB8AC3E}">
        <p14:creationId xmlns:p14="http://schemas.microsoft.com/office/powerpoint/2010/main" val="1154573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783756" y="2831695"/>
            <a:ext cx="6227546"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CARD SORTING</a:t>
            </a:r>
          </a:p>
        </p:txBody>
      </p:sp>
    </p:spTree>
    <p:extLst>
      <p:ext uri="{BB962C8B-B14F-4D97-AF65-F5344CB8AC3E}">
        <p14:creationId xmlns:p14="http://schemas.microsoft.com/office/powerpoint/2010/main" val="3536795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6">
            <a:extLst>
              <a:ext uri="{FF2B5EF4-FFF2-40B4-BE49-F238E27FC236}">
                <a16:creationId xmlns:a16="http://schemas.microsoft.com/office/drawing/2014/main" id="{B8E4B36E-5B9C-43D9-A985-F555B19BB7D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641" r="18357"/>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3" name="Content Placeholder 2">
            <a:extLst>
              <a:ext uri="{FF2B5EF4-FFF2-40B4-BE49-F238E27FC236}">
                <a16:creationId xmlns:a16="http://schemas.microsoft.com/office/drawing/2014/main" id="{C8293559-6240-49B9-91BD-0D4F3256F872}"/>
              </a:ext>
            </a:extLst>
          </p:cNvPr>
          <p:cNvSpPr>
            <a:spLocks noGrp="1"/>
          </p:cNvSpPr>
          <p:nvPr>
            <p:ph idx="1"/>
          </p:nvPr>
        </p:nvSpPr>
        <p:spPr>
          <a:xfrm>
            <a:off x="345002" y="924025"/>
            <a:ext cx="5107539" cy="5343891"/>
          </a:xfrm>
        </p:spPr>
        <p:txBody>
          <a:bodyPr anchor="ctr">
            <a:normAutofit/>
          </a:bodyPr>
          <a:lstStyle/>
          <a:p>
            <a:r>
              <a:rPr lang="en-US" sz="1800" dirty="0">
                <a:solidFill>
                  <a:srgbClr val="000000"/>
                </a:solidFill>
              </a:rPr>
              <a:t>We applied card sorting technique to identify what users are expecting and want us to have in the App.</a:t>
            </a:r>
          </a:p>
          <a:p>
            <a:r>
              <a:rPr lang="en-US" sz="1800" dirty="0">
                <a:solidFill>
                  <a:srgbClr val="000000"/>
                </a:solidFill>
              </a:rPr>
              <a:t>It is used to develop the better and more user centric Information Architecture.</a:t>
            </a:r>
          </a:p>
          <a:p>
            <a:r>
              <a:rPr lang="en-US" sz="1800" dirty="0">
                <a:solidFill>
                  <a:srgbClr val="000000"/>
                </a:solidFill>
              </a:rPr>
              <a:t>We asked around 20 people in groups of 10 to take part in this usability testing method.</a:t>
            </a:r>
          </a:p>
          <a:p>
            <a:r>
              <a:rPr lang="en-US" sz="1800" dirty="0">
                <a:solidFill>
                  <a:srgbClr val="000000"/>
                </a:solidFill>
              </a:rPr>
              <a:t>Our cards consisted mainly of categorized items and scope of the application.</a:t>
            </a:r>
          </a:p>
          <a:p>
            <a:r>
              <a:rPr lang="en-US" sz="1800" dirty="0">
                <a:solidFill>
                  <a:srgbClr val="000000"/>
                </a:solidFill>
              </a:rPr>
              <a:t>Based on the users way of sorting the cards and the feedback given, we figured out what they were expecting from The </a:t>
            </a:r>
            <a:r>
              <a:rPr lang="en-US" sz="1800" dirty="0" err="1">
                <a:solidFill>
                  <a:srgbClr val="000000"/>
                </a:solidFill>
              </a:rPr>
              <a:t>PawShop</a:t>
            </a:r>
            <a:r>
              <a:rPr lang="en-US" sz="1800" dirty="0">
                <a:solidFill>
                  <a:srgbClr val="000000"/>
                </a:solidFill>
              </a:rPr>
              <a:t> and designed the App accordingly.</a:t>
            </a:r>
          </a:p>
        </p:txBody>
      </p:sp>
    </p:spTree>
    <p:extLst>
      <p:ext uri="{BB962C8B-B14F-4D97-AF65-F5344CB8AC3E}">
        <p14:creationId xmlns:p14="http://schemas.microsoft.com/office/powerpoint/2010/main" val="3529805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2449630" y="2831695"/>
            <a:ext cx="8561672"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LEARNINGS FROM GUEST LECTURER</a:t>
            </a:r>
          </a:p>
        </p:txBody>
      </p:sp>
    </p:spTree>
    <p:extLst>
      <p:ext uri="{BB962C8B-B14F-4D97-AF65-F5344CB8AC3E}">
        <p14:creationId xmlns:p14="http://schemas.microsoft.com/office/powerpoint/2010/main" val="2841239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electronics, compact disk&#10;&#10;Description generated with high confidence">
            <a:extLst>
              <a:ext uri="{FF2B5EF4-FFF2-40B4-BE49-F238E27FC236}">
                <a16:creationId xmlns:a16="http://schemas.microsoft.com/office/drawing/2014/main" id="{22EEDF00-1224-49DB-8708-5EEFE1286C1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4762" b="-1"/>
          <a:stretch/>
        </p:blipFill>
        <p:spPr>
          <a:xfrm>
            <a:off x="5797543" y="10"/>
            <a:ext cx="6394152" cy="6857990"/>
          </a:xfrm>
          <a:prstGeom prst="rect">
            <a:avLst/>
          </a:prstGeom>
        </p:spPr>
      </p:pic>
      <p:pic>
        <p:nvPicPr>
          <p:cNvPr id="17" name="Picture 16">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3" name="Content Placeholder 2">
            <a:extLst>
              <a:ext uri="{FF2B5EF4-FFF2-40B4-BE49-F238E27FC236}">
                <a16:creationId xmlns:a16="http://schemas.microsoft.com/office/drawing/2014/main" id="{C8293559-6240-49B9-91BD-0D4F3256F872}"/>
              </a:ext>
            </a:extLst>
          </p:cNvPr>
          <p:cNvSpPr>
            <a:spLocks noGrp="1"/>
          </p:cNvSpPr>
          <p:nvPr>
            <p:ph idx="1"/>
          </p:nvPr>
        </p:nvSpPr>
        <p:spPr>
          <a:xfrm>
            <a:off x="752057" y="1588748"/>
            <a:ext cx="5095290" cy="4215285"/>
          </a:xfrm>
        </p:spPr>
        <p:txBody>
          <a:bodyPr anchor="ctr">
            <a:normAutofit/>
          </a:bodyPr>
          <a:lstStyle/>
          <a:p>
            <a:r>
              <a:rPr lang="en-US" sz="1800" dirty="0">
                <a:solidFill>
                  <a:srgbClr val="000000"/>
                </a:solidFill>
              </a:rPr>
              <a:t>Three magical questions</a:t>
            </a:r>
          </a:p>
          <a:p>
            <a:pPr marL="0" indent="0">
              <a:buNone/>
            </a:pPr>
            <a:r>
              <a:rPr lang="en-US" sz="1800" dirty="0">
                <a:solidFill>
                  <a:srgbClr val="000000"/>
                </a:solidFill>
              </a:rPr>
              <a:t>1. Who is our Target Audience? </a:t>
            </a:r>
          </a:p>
          <a:p>
            <a:pPr marL="0" indent="0">
              <a:buNone/>
            </a:pPr>
            <a:r>
              <a:rPr lang="en-US" sz="1800" dirty="0">
                <a:solidFill>
                  <a:srgbClr val="000000"/>
                </a:solidFill>
              </a:rPr>
              <a:t>--- Northeastern Students</a:t>
            </a:r>
          </a:p>
          <a:p>
            <a:pPr marL="0" indent="0">
              <a:buNone/>
            </a:pPr>
            <a:r>
              <a:rPr lang="en-US" sz="1800" dirty="0">
                <a:solidFill>
                  <a:srgbClr val="000000"/>
                </a:solidFill>
              </a:rPr>
              <a:t>2. What are we making and why? </a:t>
            </a:r>
          </a:p>
          <a:p>
            <a:pPr marL="0" indent="0">
              <a:buNone/>
            </a:pPr>
            <a:r>
              <a:rPr lang="en-US" sz="1800" dirty="0">
                <a:solidFill>
                  <a:srgbClr val="000000"/>
                </a:solidFill>
              </a:rPr>
              <a:t>--- A Mobile App to make Trash2Treasure easy. </a:t>
            </a:r>
          </a:p>
          <a:p>
            <a:pPr marL="0" indent="0">
              <a:buNone/>
            </a:pPr>
            <a:r>
              <a:rPr lang="en-US" sz="1800" dirty="0">
                <a:solidFill>
                  <a:srgbClr val="000000"/>
                </a:solidFill>
              </a:rPr>
              <a:t>3. What will success look like? </a:t>
            </a:r>
          </a:p>
          <a:p>
            <a:pPr marL="0" indent="0">
              <a:buNone/>
            </a:pPr>
            <a:r>
              <a:rPr lang="en-US" sz="1800" dirty="0">
                <a:solidFill>
                  <a:srgbClr val="000000"/>
                </a:solidFill>
              </a:rPr>
              <a:t>--- Seeing students happy buying the much needed stuff for their houses and for themselves.</a:t>
            </a:r>
          </a:p>
          <a:p>
            <a:endParaRPr lang="en-US" sz="1800" dirty="0">
              <a:solidFill>
                <a:srgbClr val="000000"/>
              </a:solidFill>
            </a:endParaRPr>
          </a:p>
        </p:txBody>
      </p:sp>
      <p:sp>
        <p:nvSpPr>
          <p:cNvPr id="2" name="Rectangle 1">
            <a:extLst>
              <a:ext uri="{FF2B5EF4-FFF2-40B4-BE49-F238E27FC236}">
                <a16:creationId xmlns:a16="http://schemas.microsoft.com/office/drawing/2014/main" id="{2513C799-360A-4473-A29C-D3F775EF0C64}"/>
              </a:ext>
            </a:extLst>
          </p:cNvPr>
          <p:cNvSpPr/>
          <p:nvPr/>
        </p:nvSpPr>
        <p:spPr>
          <a:xfrm>
            <a:off x="7560240" y="6011597"/>
            <a:ext cx="3443443" cy="369332"/>
          </a:xfrm>
          <a:prstGeom prst="rect">
            <a:avLst/>
          </a:prstGeom>
        </p:spPr>
        <p:txBody>
          <a:bodyPr wrap="none">
            <a:spAutoFit/>
          </a:bodyPr>
          <a:lstStyle/>
          <a:p>
            <a:r>
              <a:rPr lang="en-US" dirty="0">
                <a:solidFill>
                  <a:srgbClr val="000000"/>
                </a:solidFill>
              </a:rPr>
              <a:t>Human-Centered Design Approach</a:t>
            </a:r>
          </a:p>
        </p:txBody>
      </p:sp>
    </p:spTree>
    <p:extLst>
      <p:ext uri="{BB962C8B-B14F-4D97-AF65-F5344CB8AC3E}">
        <p14:creationId xmlns:p14="http://schemas.microsoft.com/office/powerpoint/2010/main" val="96285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0">
            <a:extLst>
              <a:ext uri="{FF2B5EF4-FFF2-40B4-BE49-F238E27FC236}">
                <a16:creationId xmlns:a16="http://schemas.microsoft.com/office/drawing/2014/main" id="{D1DECEAC-D893-496D-96FE-4D326C38C78A}"/>
              </a:ext>
            </a:extLst>
          </p:cNvPr>
          <p:cNvSpPr txBox="1">
            <a:spLocks/>
          </p:cNvSpPr>
          <p:nvPr/>
        </p:nvSpPr>
        <p:spPr>
          <a:xfrm>
            <a:off x="804997" y="2034363"/>
            <a:ext cx="5124165" cy="4026610"/>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00"/>
                </a:solidFill>
              </a:rPr>
              <a:t>We are designing the layout of the Mobile application for Northeastern University’s students. </a:t>
            </a:r>
          </a:p>
          <a:p>
            <a:r>
              <a:rPr lang="en-US" sz="1800" dirty="0">
                <a:solidFill>
                  <a:srgbClr val="000000"/>
                </a:solidFill>
              </a:rPr>
              <a:t>The App is for the event ‘Trash to Treasure’ which takes place every fall and spring before new students join.  </a:t>
            </a:r>
          </a:p>
          <a:p>
            <a:r>
              <a:rPr lang="en-US" sz="1800" dirty="0">
                <a:solidFill>
                  <a:srgbClr val="000000"/>
                </a:solidFill>
              </a:rPr>
              <a:t>NU students can post the items that they are not using anymore for sale. </a:t>
            </a:r>
          </a:p>
          <a:p>
            <a:r>
              <a:rPr lang="en-US" sz="1800" dirty="0">
                <a:solidFill>
                  <a:srgbClr val="000000"/>
                </a:solidFill>
              </a:rPr>
              <a:t>The items could be anything right from tables, organizers to jackets or shoes. Sign up and login will be valid only for students possessing active husky ids. </a:t>
            </a:r>
          </a:p>
          <a:p>
            <a:r>
              <a:rPr lang="en-US" sz="1800" dirty="0">
                <a:solidFill>
                  <a:srgbClr val="000000"/>
                </a:solidFill>
              </a:rPr>
              <a:t>This App will help the students to sell and purchase items online at a reasonable price and will prevent students from forming big queues early in the morning.</a:t>
            </a:r>
          </a:p>
        </p:txBody>
      </p:sp>
      <p:sp>
        <p:nvSpPr>
          <p:cNvPr id="4" name="Title 1">
            <a:extLst>
              <a:ext uri="{FF2B5EF4-FFF2-40B4-BE49-F238E27FC236}">
                <a16:creationId xmlns:a16="http://schemas.microsoft.com/office/drawing/2014/main" id="{84B30758-349A-4444-8F1A-7F929A95553E}"/>
              </a:ext>
            </a:extLst>
          </p:cNvPr>
          <p:cNvSpPr txBox="1">
            <a:spLocks/>
          </p:cNvSpPr>
          <p:nvPr/>
        </p:nvSpPr>
        <p:spPr>
          <a:xfrm>
            <a:off x="505326" y="1027288"/>
            <a:ext cx="7082338" cy="1311664"/>
          </a:xfrm>
          <a:prstGeom prst="ellipse">
            <a:avLst/>
          </a:prstGeom>
        </p:spPr>
        <p:txBody>
          <a:bodyPr vert="horz" lIns="91440" tIns="45720" rIns="91440" bIns="45720"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solidFill>
                  <a:srgbClr val="000000"/>
                </a:solidFill>
              </a:rPr>
              <a:t>Project Summary</a:t>
            </a:r>
          </a:p>
        </p:txBody>
      </p:sp>
      <p:pic>
        <p:nvPicPr>
          <p:cNvPr id="6" name="Picture 5">
            <a:extLst>
              <a:ext uri="{FF2B5EF4-FFF2-40B4-BE49-F238E27FC236}">
                <a16:creationId xmlns:a16="http://schemas.microsoft.com/office/drawing/2014/main" id="{5D02B5CB-2D7B-4C5E-BEED-B0E2FF5FB74C}"/>
              </a:ext>
            </a:extLst>
          </p:cNvPr>
          <p:cNvPicPr>
            <a:picLocks noChangeAspect="1"/>
          </p:cNvPicPr>
          <p:nvPr/>
        </p:nvPicPr>
        <p:blipFill rotWithShape="1">
          <a:blip r:embed="rId2">
            <a:extLst>
              <a:ext uri="{28A0092B-C50C-407E-A947-70E740481C1C}">
                <a14:useLocalDpi xmlns:a14="http://schemas.microsoft.com/office/drawing/2010/main" val="0"/>
              </a:ext>
            </a:extLst>
          </a:blip>
          <a:srcRect l="5272" r="5537"/>
          <a:stretch/>
        </p:blipFill>
        <p:spPr>
          <a:xfrm>
            <a:off x="6090612" y="10"/>
            <a:ext cx="6101387" cy="6857990"/>
          </a:xfrm>
          <a:prstGeom prst="rect">
            <a:avLst/>
          </a:prstGeom>
          <a:effectLst/>
        </p:spPr>
      </p:pic>
    </p:spTree>
    <p:extLst>
      <p:ext uri="{BB962C8B-B14F-4D97-AF65-F5344CB8AC3E}">
        <p14:creationId xmlns:p14="http://schemas.microsoft.com/office/powerpoint/2010/main" val="247084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271285" y="1862734"/>
            <a:ext cx="4025692"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SKELETON PLANE</a:t>
            </a:r>
          </a:p>
        </p:txBody>
      </p:sp>
      <p:sp>
        <p:nvSpPr>
          <p:cNvPr id="4" name="Title 1">
            <a:extLst>
              <a:ext uri="{FF2B5EF4-FFF2-40B4-BE49-F238E27FC236}">
                <a16:creationId xmlns:a16="http://schemas.microsoft.com/office/drawing/2014/main" id="{7675D063-07C6-45A5-8BF1-92D9B94AA0F1}"/>
              </a:ext>
            </a:extLst>
          </p:cNvPr>
          <p:cNvSpPr txBox="1">
            <a:spLocks/>
          </p:cNvSpPr>
          <p:nvPr/>
        </p:nvSpPr>
        <p:spPr>
          <a:xfrm>
            <a:off x="5106202" y="3040773"/>
            <a:ext cx="1910615"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rPr>
              <a:t>WIREFRAMES</a:t>
            </a:r>
            <a:endParaRPr lang="en-US" sz="2800" dirty="0">
              <a:solidFill>
                <a:schemeClr val="bg1"/>
              </a:solidFill>
            </a:endParaRPr>
          </a:p>
        </p:txBody>
      </p:sp>
      <p:sp>
        <p:nvSpPr>
          <p:cNvPr id="2" name="Rectangle 1">
            <a:extLst>
              <a:ext uri="{FF2B5EF4-FFF2-40B4-BE49-F238E27FC236}">
                <a16:creationId xmlns:a16="http://schemas.microsoft.com/office/drawing/2014/main" id="{7D4C1ADF-87C9-48F0-AF62-07ACC18E5B55}"/>
              </a:ext>
            </a:extLst>
          </p:cNvPr>
          <p:cNvSpPr/>
          <p:nvPr/>
        </p:nvSpPr>
        <p:spPr>
          <a:xfrm>
            <a:off x="3782137" y="3878710"/>
            <a:ext cx="5084533" cy="984885"/>
          </a:xfrm>
          <a:prstGeom prst="rect">
            <a:avLst/>
          </a:prstGeom>
        </p:spPr>
        <p:txBody>
          <a:bodyPr wrap="none">
            <a:spAutoFit/>
          </a:bodyPr>
          <a:lstStyle/>
          <a:p>
            <a:r>
              <a:rPr lang="en-US" sz="2400" dirty="0" err="1">
                <a:solidFill>
                  <a:schemeClr val="bg1"/>
                </a:solidFill>
                <a:latin typeface="+mj-lt"/>
              </a:rPr>
              <a:t>Mocqups</a:t>
            </a:r>
            <a:r>
              <a:rPr lang="en-US" sz="2400" dirty="0">
                <a:solidFill>
                  <a:schemeClr val="bg1"/>
                </a:solidFill>
                <a:latin typeface="+mj-lt"/>
              </a:rPr>
              <a:t>: https://pawshop.netlify.com/</a:t>
            </a:r>
          </a:p>
          <a:p>
            <a:endParaRPr lang="en-US" sz="1000" dirty="0">
              <a:solidFill>
                <a:schemeClr val="bg1"/>
              </a:solidFill>
              <a:latin typeface="+mj-lt"/>
            </a:endParaRPr>
          </a:p>
          <a:p>
            <a:r>
              <a:rPr lang="en-US" sz="2400" dirty="0">
                <a:solidFill>
                  <a:schemeClr val="bg1"/>
                </a:solidFill>
                <a:latin typeface="+mj-lt"/>
              </a:rPr>
              <a:t>Axure: https://thepawshop.netlify.com/</a:t>
            </a:r>
          </a:p>
        </p:txBody>
      </p:sp>
    </p:spTree>
    <p:extLst>
      <p:ext uri="{BB962C8B-B14F-4D97-AF65-F5344CB8AC3E}">
        <p14:creationId xmlns:p14="http://schemas.microsoft.com/office/powerpoint/2010/main" val="2998961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D780BC4B-A1E8-42B0-99DA-F477AB4554B4}"/>
              </a:ext>
            </a:extLst>
          </p:cNvPr>
          <p:cNvPicPr>
            <a:picLocks noChangeAspect="1"/>
          </p:cNvPicPr>
          <p:nvPr/>
        </p:nvPicPr>
        <p:blipFill rotWithShape="1">
          <a:blip r:embed="rId2">
            <a:extLst>
              <a:ext uri="{28A0092B-C50C-407E-A947-70E740481C1C}">
                <a14:useLocalDpi xmlns:a14="http://schemas.microsoft.com/office/drawing/2010/main" val="0"/>
              </a:ext>
            </a:extLst>
          </a:blip>
          <a:srcRect l="11230" t="3382" r="9571" b="4495"/>
          <a:stretch/>
        </p:blipFill>
        <p:spPr>
          <a:xfrm>
            <a:off x="896109" y="739562"/>
            <a:ext cx="3017263" cy="5378873"/>
          </a:xfrm>
          <a:prstGeom prst="rect">
            <a:avLst/>
          </a:prstGeom>
        </p:spPr>
      </p:pic>
      <p:sp>
        <p:nvSpPr>
          <p:cNvPr id="18" name="Rectangle 17">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CCE7523-7C05-4723-80EE-5BBE493D22DC}"/>
              </a:ext>
            </a:extLst>
          </p:cNvPr>
          <p:cNvPicPr>
            <a:picLocks noChangeAspect="1"/>
          </p:cNvPicPr>
          <p:nvPr/>
        </p:nvPicPr>
        <p:blipFill rotWithShape="1">
          <a:blip r:embed="rId3">
            <a:extLst>
              <a:ext uri="{28A0092B-C50C-407E-A947-70E740481C1C}">
                <a14:useLocalDpi xmlns:a14="http://schemas.microsoft.com/office/drawing/2010/main" val="0"/>
              </a:ext>
            </a:extLst>
          </a:blip>
          <a:srcRect l="13574" t="2941" r="18591" b="7469"/>
          <a:stretch/>
        </p:blipFill>
        <p:spPr>
          <a:xfrm>
            <a:off x="4570726" y="678997"/>
            <a:ext cx="3050547" cy="5500002"/>
          </a:xfrm>
          <a:prstGeom prst="rect">
            <a:avLst/>
          </a:prstGeom>
        </p:spPr>
      </p:pic>
      <p:pic>
        <p:nvPicPr>
          <p:cNvPr id="3" name="Picture 2">
            <a:extLst>
              <a:ext uri="{FF2B5EF4-FFF2-40B4-BE49-F238E27FC236}">
                <a16:creationId xmlns:a16="http://schemas.microsoft.com/office/drawing/2014/main" id="{D7321870-0E16-49CB-9C58-7CE3E48BF5D3}"/>
              </a:ext>
            </a:extLst>
          </p:cNvPr>
          <p:cNvPicPr>
            <a:picLocks noChangeAspect="1"/>
          </p:cNvPicPr>
          <p:nvPr/>
        </p:nvPicPr>
        <p:blipFill rotWithShape="1">
          <a:blip r:embed="rId4">
            <a:extLst>
              <a:ext uri="{28A0092B-C50C-407E-A947-70E740481C1C}">
                <a14:useLocalDpi xmlns:a14="http://schemas.microsoft.com/office/drawing/2010/main" val="0"/>
              </a:ext>
            </a:extLst>
          </a:blip>
          <a:srcRect l="9135" t="1998" r="4444" b="4913"/>
          <a:stretch/>
        </p:blipFill>
        <p:spPr>
          <a:xfrm>
            <a:off x="8311414" y="678997"/>
            <a:ext cx="3027790" cy="5458410"/>
          </a:xfrm>
          <a:prstGeom prst="rect">
            <a:avLst/>
          </a:prstGeom>
        </p:spPr>
      </p:pic>
    </p:spTree>
    <p:extLst>
      <p:ext uri="{BB962C8B-B14F-4D97-AF65-F5344CB8AC3E}">
        <p14:creationId xmlns:p14="http://schemas.microsoft.com/office/powerpoint/2010/main" val="1837938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0392A456-EA37-4456-9BA4-925060647C1A}"/>
              </a:ext>
            </a:extLst>
          </p:cNvPr>
          <p:cNvPicPr>
            <a:picLocks noChangeAspect="1"/>
          </p:cNvPicPr>
          <p:nvPr/>
        </p:nvPicPr>
        <p:blipFill rotWithShape="1">
          <a:blip r:embed="rId2">
            <a:extLst>
              <a:ext uri="{28A0092B-C50C-407E-A947-70E740481C1C}">
                <a14:useLocalDpi xmlns:a14="http://schemas.microsoft.com/office/drawing/2010/main" val="0"/>
              </a:ext>
            </a:extLst>
          </a:blip>
          <a:srcRect l="11564" t="2352" r="13248" b="3425"/>
          <a:stretch/>
        </p:blipFill>
        <p:spPr>
          <a:xfrm>
            <a:off x="805296" y="687239"/>
            <a:ext cx="3084896" cy="5483521"/>
          </a:xfrm>
          <a:prstGeom prst="rect">
            <a:avLst/>
          </a:prstGeom>
        </p:spPr>
      </p:pic>
      <p:sp>
        <p:nvSpPr>
          <p:cNvPr id="18" name="Rectangle 17">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4922F0D-0FA6-443D-B31A-BEA2F7A6D230}"/>
              </a:ext>
            </a:extLst>
          </p:cNvPr>
          <p:cNvPicPr>
            <a:picLocks noChangeAspect="1"/>
          </p:cNvPicPr>
          <p:nvPr/>
        </p:nvPicPr>
        <p:blipFill rotWithShape="1">
          <a:blip r:embed="rId3">
            <a:extLst>
              <a:ext uri="{28A0092B-C50C-407E-A947-70E740481C1C}">
                <a14:useLocalDpi xmlns:a14="http://schemas.microsoft.com/office/drawing/2010/main" val="0"/>
              </a:ext>
            </a:extLst>
          </a:blip>
          <a:srcRect l="14744" t="2212" r="12574" b="4438"/>
          <a:stretch/>
        </p:blipFill>
        <p:spPr>
          <a:xfrm>
            <a:off x="4510221" y="735193"/>
            <a:ext cx="3122004" cy="5418653"/>
          </a:xfrm>
          <a:prstGeom prst="rect">
            <a:avLst/>
          </a:prstGeom>
        </p:spPr>
      </p:pic>
      <p:pic>
        <p:nvPicPr>
          <p:cNvPr id="3" name="Picture 2">
            <a:extLst>
              <a:ext uri="{FF2B5EF4-FFF2-40B4-BE49-F238E27FC236}">
                <a16:creationId xmlns:a16="http://schemas.microsoft.com/office/drawing/2014/main" id="{E1445C32-EE71-4CAA-877E-FE67AB1AC000}"/>
              </a:ext>
            </a:extLst>
          </p:cNvPr>
          <p:cNvPicPr>
            <a:picLocks noChangeAspect="1"/>
          </p:cNvPicPr>
          <p:nvPr/>
        </p:nvPicPr>
        <p:blipFill rotWithShape="1">
          <a:blip r:embed="rId4">
            <a:extLst>
              <a:ext uri="{28A0092B-C50C-407E-A947-70E740481C1C}">
                <a14:useLocalDpi xmlns:a14="http://schemas.microsoft.com/office/drawing/2010/main" val="0"/>
              </a:ext>
            </a:extLst>
          </a:blip>
          <a:srcRect l="9268" t="4246" r="12836" b="3046"/>
          <a:stretch/>
        </p:blipFill>
        <p:spPr>
          <a:xfrm>
            <a:off x="8272454" y="701363"/>
            <a:ext cx="2954957" cy="5452483"/>
          </a:xfrm>
          <a:prstGeom prst="rect">
            <a:avLst/>
          </a:prstGeom>
        </p:spPr>
      </p:pic>
    </p:spTree>
    <p:extLst>
      <p:ext uri="{BB962C8B-B14F-4D97-AF65-F5344CB8AC3E}">
        <p14:creationId xmlns:p14="http://schemas.microsoft.com/office/powerpoint/2010/main" val="15541850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2C4759D-B2CE-4A5B-B798-FE4825C9A5A8}"/>
              </a:ext>
            </a:extLst>
          </p:cNvPr>
          <p:cNvPicPr>
            <a:picLocks noChangeAspect="1"/>
          </p:cNvPicPr>
          <p:nvPr/>
        </p:nvPicPr>
        <p:blipFill rotWithShape="1">
          <a:blip r:embed="rId2">
            <a:extLst>
              <a:ext uri="{28A0092B-C50C-407E-A947-70E740481C1C}">
                <a14:useLocalDpi xmlns:a14="http://schemas.microsoft.com/office/drawing/2010/main" val="0"/>
              </a:ext>
            </a:extLst>
          </a:blip>
          <a:srcRect l="16076" t="5155" r="5389" b="2623"/>
          <a:stretch/>
        </p:blipFill>
        <p:spPr>
          <a:xfrm>
            <a:off x="4591664" y="757059"/>
            <a:ext cx="3008671" cy="5312825"/>
          </a:xfrm>
          <a:prstGeom prst="rect">
            <a:avLst/>
          </a:prstGeom>
        </p:spPr>
      </p:pic>
      <p:sp>
        <p:nvSpPr>
          <p:cNvPr id="18" name="Rectangle 17">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E2BF89A3-2E42-4F50-9355-EF9C043C8B62}"/>
              </a:ext>
            </a:extLst>
          </p:cNvPr>
          <p:cNvPicPr>
            <a:picLocks noChangeAspect="1"/>
          </p:cNvPicPr>
          <p:nvPr/>
        </p:nvPicPr>
        <p:blipFill rotWithShape="1">
          <a:blip r:embed="rId3">
            <a:extLst>
              <a:ext uri="{28A0092B-C50C-407E-A947-70E740481C1C}">
                <a14:useLocalDpi xmlns:a14="http://schemas.microsoft.com/office/drawing/2010/main" val="0"/>
              </a:ext>
            </a:extLst>
          </a:blip>
          <a:srcRect l="9429" t="3102" r="15551" b="4218"/>
          <a:stretch/>
        </p:blipFill>
        <p:spPr>
          <a:xfrm>
            <a:off x="958840" y="757059"/>
            <a:ext cx="2887368" cy="5343881"/>
          </a:xfrm>
          <a:prstGeom prst="rect">
            <a:avLst/>
          </a:prstGeom>
        </p:spPr>
      </p:pic>
      <p:pic>
        <p:nvPicPr>
          <p:cNvPr id="5" name="Picture 4">
            <a:extLst>
              <a:ext uri="{FF2B5EF4-FFF2-40B4-BE49-F238E27FC236}">
                <a16:creationId xmlns:a16="http://schemas.microsoft.com/office/drawing/2014/main" id="{1B31950B-B2E5-43B4-95E7-7AAFA0E85767}"/>
              </a:ext>
            </a:extLst>
          </p:cNvPr>
          <p:cNvPicPr>
            <a:picLocks noChangeAspect="1"/>
          </p:cNvPicPr>
          <p:nvPr/>
        </p:nvPicPr>
        <p:blipFill rotWithShape="1">
          <a:blip r:embed="rId4">
            <a:extLst>
              <a:ext uri="{28A0092B-C50C-407E-A947-70E740481C1C}">
                <a14:useLocalDpi xmlns:a14="http://schemas.microsoft.com/office/drawing/2010/main" val="0"/>
              </a:ext>
            </a:extLst>
          </a:blip>
          <a:srcRect l="6205" t="3974" r="4763" b="2168"/>
          <a:stretch/>
        </p:blipFill>
        <p:spPr>
          <a:xfrm>
            <a:off x="8359542" y="757059"/>
            <a:ext cx="2930892" cy="5304306"/>
          </a:xfrm>
          <a:prstGeom prst="rect">
            <a:avLst/>
          </a:prstGeom>
        </p:spPr>
      </p:pic>
    </p:spTree>
    <p:extLst>
      <p:ext uri="{BB962C8B-B14F-4D97-AF65-F5344CB8AC3E}">
        <p14:creationId xmlns:p14="http://schemas.microsoft.com/office/powerpoint/2010/main" val="746252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FB7BD2-9496-4B7A-8912-B801494AEBBE}"/>
              </a:ext>
            </a:extLst>
          </p:cNvPr>
          <p:cNvPicPr>
            <a:picLocks noChangeAspect="1"/>
          </p:cNvPicPr>
          <p:nvPr/>
        </p:nvPicPr>
        <p:blipFill rotWithShape="1">
          <a:blip r:embed="rId2">
            <a:extLst>
              <a:ext uri="{28A0092B-C50C-407E-A947-70E740481C1C}">
                <a14:useLocalDpi xmlns:a14="http://schemas.microsoft.com/office/drawing/2010/main" val="0"/>
              </a:ext>
            </a:extLst>
          </a:blip>
          <a:srcRect l="8223" t="974" r="6502" b="1205"/>
          <a:stretch/>
        </p:blipFill>
        <p:spPr>
          <a:xfrm>
            <a:off x="4603249" y="702898"/>
            <a:ext cx="2998271" cy="5481059"/>
          </a:xfrm>
          <a:prstGeom prst="rect">
            <a:avLst/>
          </a:prstGeom>
        </p:spPr>
      </p:pic>
      <p:sp>
        <p:nvSpPr>
          <p:cNvPr id="21" name="Rectangle 20">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A40F19F-3185-418F-BABC-7EE92BBF0C69}"/>
              </a:ext>
            </a:extLst>
          </p:cNvPr>
          <p:cNvPicPr>
            <a:picLocks noChangeAspect="1"/>
          </p:cNvPicPr>
          <p:nvPr/>
        </p:nvPicPr>
        <p:blipFill rotWithShape="1">
          <a:blip r:embed="rId3">
            <a:extLst>
              <a:ext uri="{28A0092B-C50C-407E-A947-70E740481C1C}">
                <a14:useLocalDpi xmlns:a14="http://schemas.microsoft.com/office/drawing/2010/main" val="0"/>
              </a:ext>
            </a:extLst>
          </a:blip>
          <a:srcRect l="8094" t="2393" r="8607" b="1312"/>
          <a:stretch/>
        </p:blipFill>
        <p:spPr>
          <a:xfrm>
            <a:off x="875249" y="702898"/>
            <a:ext cx="3030306" cy="5452203"/>
          </a:xfrm>
          <a:prstGeom prst="rect">
            <a:avLst/>
          </a:prstGeom>
        </p:spPr>
      </p:pic>
      <p:pic>
        <p:nvPicPr>
          <p:cNvPr id="20" name="Picture 19">
            <a:extLst>
              <a:ext uri="{FF2B5EF4-FFF2-40B4-BE49-F238E27FC236}">
                <a16:creationId xmlns:a16="http://schemas.microsoft.com/office/drawing/2014/main" id="{94CE4416-92C2-4C6E-9810-E4C129406A82}"/>
              </a:ext>
            </a:extLst>
          </p:cNvPr>
          <p:cNvPicPr>
            <a:picLocks noChangeAspect="1"/>
          </p:cNvPicPr>
          <p:nvPr/>
        </p:nvPicPr>
        <p:blipFill rotWithShape="1">
          <a:blip r:embed="rId4">
            <a:extLst>
              <a:ext uri="{28A0092B-C50C-407E-A947-70E740481C1C}">
                <a14:useLocalDpi xmlns:a14="http://schemas.microsoft.com/office/drawing/2010/main" val="0"/>
              </a:ext>
            </a:extLst>
          </a:blip>
          <a:srcRect l="4927" r="4139" b="1509"/>
          <a:stretch/>
        </p:blipFill>
        <p:spPr>
          <a:xfrm>
            <a:off x="8281210" y="643466"/>
            <a:ext cx="3005821" cy="5448685"/>
          </a:xfrm>
          <a:prstGeom prst="rect">
            <a:avLst/>
          </a:prstGeom>
        </p:spPr>
      </p:pic>
    </p:spTree>
    <p:extLst>
      <p:ext uri="{BB962C8B-B14F-4D97-AF65-F5344CB8AC3E}">
        <p14:creationId xmlns:p14="http://schemas.microsoft.com/office/powerpoint/2010/main" val="2373396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AD612B0-F3F6-4FB2-979F-2618E79FCCCB}"/>
              </a:ext>
            </a:extLst>
          </p:cNvPr>
          <p:cNvPicPr>
            <a:picLocks noChangeAspect="1"/>
          </p:cNvPicPr>
          <p:nvPr/>
        </p:nvPicPr>
        <p:blipFill rotWithShape="1">
          <a:blip r:embed="rId2">
            <a:extLst>
              <a:ext uri="{28A0092B-C50C-407E-A947-70E740481C1C}">
                <a14:useLocalDpi xmlns:a14="http://schemas.microsoft.com/office/drawing/2010/main" val="0"/>
              </a:ext>
            </a:extLst>
          </a:blip>
          <a:srcRect l="7712" t="1054" r="5447" b="1520"/>
          <a:stretch/>
        </p:blipFill>
        <p:spPr>
          <a:xfrm>
            <a:off x="946902" y="769737"/>
            <a:ext cx="2903654" cy="5318525"/>
          </a:xfrm>
          <a:prstGeom prst="rect">
            <a:avLst/>
          </a:prstGeom>
        </p:spPr>
      </p:pic>
      <p:sp>
        <p:nvSpPr>
          <p:cNvPr id="27" name="Rectangle 26">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70BCE1-F370-4820-B0C8-C850BD81C873}"/>
              </a:ext>
            </a:extLst>
          </p:cNvPr>
          <p:cNvPicPr>
            <a:picLocks noChangeAspect="1"/>
          </p:cNvPicPr>
          <p:nvPr/>
        </p:nvPicPr>
        <p:blipFill rotWithShape="1">
          <a:blip r:embed="rId3">
            <a:extLst>
              <a:ext uri="{28A0092B-C50C-407E-A947-70E740481C1C}">
                <a14:useLocalDpi xmlns:a14="http://schemas.microsoft.com/office/drawing/2010/main" val="0"/>
              </a:ext>
            </a:extLst>
          </a:blip>
          <a:srcRect l="8508" r="7102" b="2564"/>
          <a:stretch/>
        </p:blipFill>
        <p:spPr>
          <a:xfrm>
            <a:off x="4649488" y="769737"/>
            <a:ext cx="2973719" cy="5428338"/>
          </a:xfrm>
          <a:prstGeom prst="rect">
            <a:avLst/>
          </a:prstGeom>
        </p:spPr>
      </p:pic>
      <p:pic>
        <p:nvPicPr>
          <p:cNvPr id="24" name="Picture 23">
            <a:extLst>
              <a:ext uri="{FF2B5EF4-FFF2-40B4-BE49-F238E27FC236}">
                <a16:creationId xmlns:a16="http://schemas.microsoft.com/office/drawing/2014/main" id="{0CF56638-BA62-4E14-BD08-8A42489967F5}"/>
              </a:ext>
            </a:extLst>
          </p:cNvPr>
          <p:cNvPicPr>
            <a:picLocks noChangeAspect="1"/>
          </p:cNvPicPr>
          <p:nvPr/>
        </p:nvPicPr>
        <p:blipFill rotWithShape="1">
          <a:blip r:embed="rId4">
            <a:extLst>
              <a:ext uri="{28A0092B-C50C-407E-A947-70E740481C1C}">
                <a14:useLocalDpi xmlns:a14="http://schemas.microsoft.com/office/drawing/2010/main" val="0"/>
              </a:ext>
            </a:extLst>
          </a:blip>
          <a:srcRect l="5936" t="1997" r="5782" b="4623"/>
          <a:stretch/>
        </p:blipFill>
        <p:spPr>
          <a:xfrm>
            <a:off x="8230674" y="700946"/>
            <a:ext cx="3106894" cy="5387316"/>
          </a:xfrm>
          <a:prstGeom prst="rect">
            <a:avLst/>
          </a:prstGeom>
        </p:spPr>
      </p:pic>
    </p:spTree>
    <p:extLst>
      <p:ext uri="{BB962C8B-B14F-4D97-AF65-F5344CB8AC3E}">
        <p14:creationId xmlns:p14="http://schemas.microsoft.com/office/powerpoint/2010/main" val="3366165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122094" y="2759505"/>
            <a:ext cx="4670584"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SELENIUM TESTING</a:t>
            </a:r>
          </a:p>
        </p:txBody>
      </p:sp>
      <p:sp>
        <p:nvSpPr>
          <p:cNvPr id="3" name="Title 1">
            <a:extLst>
              <a:ext uri="{FF2B5EF4-FFF2-40B4-BE49-F238E27FC236}">
                <a16:creationId xmlns:a16="http://schemas.microsoft.com/office/drawing/2014/main" id="{14D6137F-2182-41A3-8057-B9325769E2CC}"/>
              </a:ext>
            </a:extLst>
          </p:cNvPr>
          <p:cNvSpPr txBox="1">
            <a:spLocks/>
          </p:cNvSpPr>
          <p:nvPr/>
        </p:nvSpPr>
        <p:spPr>
          <a:xfrm>
            <a:off x="5727909" y="3383543"/>
            <a:ext cx="5812782"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bg1"/>
                </a:solidFill>
              </a:rPr>
              <a:t>Demo</a:t>
            </a:r>
          </a:p>
        </p:txBody>
      </p:sp>
    </p:spTree>
    <p:extLst>
      <p:ext uri="{BB962C8B-B14F-4D97-AF65-F5344CB8AC3E}">
        <p14:creationId xmlns:p14="http://schemas.microsoft.com/office/powerpoint/2010/main" val="3280089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839176" y="2838502"/>
            <a:ext cx="3092144"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MOONSHOTS</a:t>
            </a:r>
          </a:p>
        </p:txBody>
      </p:sp>
    </p:spTree>
    <p:extLst>
      <p:ext uri="{BB962C8B-B14F-4D97-AF65-F5344CB8AC3E}">
        <p14:creationId xmlns:p14="http://schemas.microsoft.com/office/powerpoint/2010/main" val="2198547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126E2D-5CD3-404C-BD9E-3C39CF8B8F2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1756" r="16377"/>
          <a:stretch/>
        </p:blipFill>
        <p:spPr>
          <a:xfrm>
            <a:off x="6178682" y="10"/>
            <a:ext cx="6013318" cy="6857990"/>
          </a:xfrm>
          <a:prstGeom prst="rect">
            <a:avLst/>
          </a:prstGeom>
        </p:spPr>
      </p:pic>
      <p:pic>
        <p:nvPicPr>
          <p:cNvPr id="15" name="Picture 1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57A357F1-3796-47BF-9FB5-C88DAF9121A5}"/>
              </a:ext>
            </a:extLst>
          </p:cNvPr>
          <p:cNvSpPr>
            <a:spLocks noGrp="1"/>
          </p:cNvSpPr>
          <p:nvPr>
            <p:ph type="title"/>
          </p:nvPr>
        </p:nvSpPr>
        <p:spPr>
          <a:xfrm>
            <a:off x="804998" y="798445"/>
            <a:ext cx="4803636" cy="1311664"/>
          </a:xfrm>
        </p:spPr>
        <p:txBody>
          <a:bodyPr>
            <a:normAutofit/>
          </a:bodyPr>
          <a:lstStyle/>
          <a:p>
            <a:r>
              <a:rPr lang="en-US">
                <a:solidFill>
                  <a:srgbClr val="000000"/>
                </a:solidFill>
              </a:rPr>
              <a:t>Delivery System</a:t>
            </a:r>
          </a:p>
        </p:txBody>
      </p:sp>
      <p:sp>
        <p:nvSpPr>
          <p:cNvPr id="3" name="Content Placeholder 2">
            <a:extLst>
              <a:ext uri="{FF2B5EF4-FFF2-40B4-BE49-F238E27FC236}">
                <a16:creationId xmlns:a16="http://schemas.microsoft.com/office/drawing/2014/main" id="{C8293559-6240-49B9-91BD-0D4F3256F872}"/>
              </a:ext>
            </a:extLst>
          </p:cNvPr>
          <p:cNvSpPr>
            <a:spLocks noGrp="1"/>
          </p:cNvSpPr>
          <p:nvPr>
            <p:ph idx="1"/>
          </p:nvPr>
        </p:nvSpPr>
        <p:spPr>
          <a:xfrm>
            <a:off x="804997" y="2272143"/>
            <a:ext cx="4706803" cy="3788830"/>
          </a:xfrm>
        </p:spPr>
        <p:txBody>
          <a:bodyPr anchor="ctr">
            <a:normAutofit/>
          </a:bodyPr>
          <a:lstStyle/>
          <a:p>
            <a:r>
              <a:rPr lang="en-US" sz="2000">
                <a:solidFill>
                  <a:srgbClr val="000000"/>
                </a:solidFill>
              </a:rPr>
              <a:t>There are various products which are difficult to carry without a mode of transport.</a:t>
            </a:r>
          </a:p>
          <a:p>
            <a:r>
              <a:rPr lang="en-US" sz="2000">
                <a:solidFill>
                  <a:srgbClr val="000000"/>
                </a:solidFill>
              </a:rPr>
              <a:t>We can provide an option for the seller to provide a delivery to your doorstep option.</a:t>
            </a:r>
          </a:p>
          <a:p>
            <a:r>
              <a:rPr lang="en-US" sz="2000">
                <a:solidFill>
                  <a:srgbClr val="000000"/>
                </a:solidFill>
              </a:rPr>
              <a:t>Making it convenient for buy the product and have it delivered just like any other ecommerce website. </a:t>
            </a:r>
          </a:p>
        </p:txBody>
      </p:sp>
    </p:spTree>
    <p:extLst>
      <p:ext uri="{BB962C8B-B14F-4D97-AF65-F5344CB8AC3E}">
        <p14:creationId xmlns:p14="http://schemas.microsoft.com/office/powerpoint/2010/main" val="1918701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021D09-6CDE-41A7-B1A5-04CB83191D8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5741" r="14332"/>
          <a:stretch/>
        </p:blipFill>
        <p:spPr>
          <a:xfrm>
            <a:off x="5797543" y="10"/>
            <a:ext cx="6394152" cy="6857990"/>
          </a:xfrm>
          <a:prstGeom prst="rect">
            <a:avLst/>
          </a:prstGeom>
        </p:spPr>
      </p:pic>
      <p:pic>
        <p:nvPicPr>
          <p:cNvPr id="15" name="Picture 1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57A357F1-3796-47BF-9FB5-C88DAF9121A5}"/>
              </a:ext>
            </a:extLst>
          </p:cNvPr>
          <p:cNvSpPr>
            <a:spLocks noGrp="1"/>
          </p:cNvSpPr>
          <p:nvPr>
            <p:ph type="title"/>
          </p:nvPr>
        </p:nvSpPr>
        <p:spPr>
          <a:xfrm>
            <a:off x="1993718" y="1015013"/>
            <a:ext cx="4803636" cy="1311664"/>
          </a:xfrm>
        </p:spPr>
        <p:txBody>
          <a:bodyPr>
            <a:normAutofit/>
          </a:bodyPr>
          <a:lstStyle/>
          <a:p>
            <a:r>
              <a:rPr lang="en-US" dirty="0">
                <a:solidFill>
                  <a:srgbClr val="000000"/>
                </a:solidFill>
              </a:rPr>
              <a:t>Chat Box</a:t>
            </a:r>
          </a:p>
        </p:txBody>
      </p:sp>
      <p:sp>
        <p:nvSpPr>
          <p:cNvPr id="3" name="Content Placeholder 2">
            <a:extLst>
              <a:ext uri="{FF2B5EF4-FFF2-40B4-BE49-F238E27FC236}">
                <a16:creationId xmlns:a16="http://schemas.microsoft.com/office/drawing/2014/main" id="{C8293559-6240-49B9-91BD-0D4F3256F872}"/>
              </a:ext>
            </a:extLst>
          </p:cNvPr>
          <p:cNvSpPr>
            <a:spLocks noGrp="1"/>
          </p:cNvSpPr>
          <p:nvPr>
            <p:ph idx="1"/>
          </p:nvPr>
        </p:nvSpPr>
        <p:spPr>
          <a:xfrm>
            <a:off x="804997" y="2272143"/>
            <a:ext cx="4706803" cy="3788830"/>
          </a:xfrm>
        </p:spPr>
        <p:txBody>
          <a:bodyPr anchor="ctr">
            <a:normAutofit/>
          </a:bodyPr>
          <a:lstStyle/>
          <a:p>
            <a:r>
              <a:rPr lang="en-US" sz="2000" dirty="0">
                <a:solidFill>
                  <a:srgbClr val="000000"/>
                </a:solidFill>
              </a:rPr>
              <a:t>The buyer would be able to connect to the seller regarding the purchase made.</a:t>
            </a:r>
          </a:p>
          <a:p>
            <a:r>
              <a:rPr lang="en-US" sz="2000" dirty="0">
                <a:solidFill>
                  <a:srgbClr val="000000"/>
                </a:solidFill>
              </a:rPr>
              <a:t>This can help the buyer communicate incase there is any delay for the pick up option. </a:t>
            </a:r>
          </a:p>
          <a:p>
            <a:r>
              <a:rPr lang="en-US" sz="2000" dirty="0">
                <a:solidFill>
                  <a:srgbClr val="000000"/>
                </a:solidFill>
              </a:rPr>
              <a:t>The seller can contact the buyer if the seller has reached the doorstep for delivery.</a:t>
            </a:r>
          </a:p>
        </p:txBody>
      </p:sp>
    </p:spTree>
    <p:extLst>
      <p:ext uri="{BB962C8B-B14F-4D97-AF65-F5344CB8AC3E}">
        <p14:creationId xmlns:p14="http://schemas.microsoft.com/office/powerpoint/2010/main" val="1575795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0D6C40-A120-4ADB-8D8E-7BD9D0D81E2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0164" r="20165"/>
          <a:stretch/>
        </p:blipFill>
        <p:spPr>
          <a:xfrm>
            <a:off x="5797543" y="10"/>
            <a:ext cx="6394152" cy="6857990"/>
          </a:xfrm>
          <a:prstGeom prst="rect">
            <a:avLst/>
          </a:prstGeom>
        </p:spPr>
      </p:pic>
      <p:pic>
        <p:nvPicPr>
          <p:cNvPr id="34" name="Picture 3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8" name="Content Placeholder 17">
            <a:extLst>
              <a:ext uri="{FF2B5EF4-FFF2-40B4-BE49-F238E27FC236}">
                <a16:creationId xmlns:a16="http://schemas.microsoft.com/office/drawing/2014/main" id="{DFEC2183-D938-4A8F-AC58-87DC3175DED1}"/>
              </a:ext>
            </a:extLst>
          </p:cNvPr>
          <p:cNvSpPr>
            <a:spLocks noGrp="1"/>
          </p:cNvSpPr>
          <p:nvPr>
            <p:ph idx="1"/>
          </p:nvPr>
        </p:nvSpPr>
        <p:spPr>
          <a:xfrm>
            <a:off x="1350317" y="1944883"/>
            <a:ext cx="4706803" cy="3788830"/>
          </a:xfrm>
        </p:spPr>
        <p:txBody>
          <a:bodyPr anchor="ctr">
            <a:normAutofit/>
          </a:bodyPr>
          <a:lstStyle/>
          <a:p>
            <a:r>
              <a:rPr lang="en-US" sz="2400" dirty="0">
                <a:solidFill>
                  <a:srgbClr val="000000"/>
                </a:solidFill>
              </a:rPr>
              <a:t>Tiring queues</a:t>
            </a:r>
          </a:p>
          <a:p>
            <a:r>
              <a:rPr lang="en-US" sz="2400" dirty="0">
                <a:solidFill>
                  <a:srgbClr val="000000"/>
                </a:solidFill>
              </a:rPr>
              <a:t>Better early, than late</a:t>
            </a:r>
          </a:p>
          <a:p>
            <a:r>
              <a:rPr lang="en-US" sz="2400" dirty="0">
                <a:solidFill>
                  <a:srgbClr val="000000"/>
                </a:solidFill>
              </a:rPr>
              <a:t>New in the city</a:t>
            </a:r>
          </a:p>
          <a:p>
            <a:r>
              <a:rPr lang="en-US" sz="2400" dirty="0"/>
              <a:t>Cashless: Not allowed</a:t>
            </a:r>
            <a:endParaRPr lang="en-US" sz="2400" dirty="0">
              <a:solidFill>
                <a:srgbClr val="000000"/>
              </a:solidFill>
            </a:endParaRPr>
          </a:p>
          <a:p>
            <a:endParaRPr lang="en-US" sz="1600" dirty="0">
              <a:solidFill>
                <a:srgbClr val="000000"/>
              </a:solidFill>
            </a:endParaRPr>
          </a:p>
        </p:txBody>
      </p:sp>
      <p:sp>
        <p:nvSpPr>
          <p:cNvPr id="9" name="Rectangle 8">
            <a:extLst>
              <a:ext uri="{FF2B5EF4-FFF2-40B4-BE49-F238E27FC236}">
                <a16:creationId xmlns:a16="http://schemas.microsoft.com/office/drawing/2014/main" id="{4357D57F-B0C0-47FF-95D9-3208F15C1BF4}"/>
              </a:ext>
            </a:extLst>
          </p:cNvPr>
          <p:cNvSpPr/>
          <p:nvPr/>
        </p:nvSpPr>
        <p:spPr>
          <a:xfrm>
            <a:off x="1225621" y="1263853"/>
            <a:ext cx="3346301" cy="600164"/>
          </a:xfrm>
          <a:prstGeom prst="rect">
            <a:avLst/>
          </a:prstGeom>
        </p:spPr>
        <p:txBody>
          <a:bodyPr wrap="none">
            <a:spAutoFit/>
          </a:bodyPr>
          <a:lstStyle/>
          <a:p>
            <a:r>
              <a:rPr lang="en-US" sz="3300" dirty="0">
                <a:latin typeface="+mj-lt"/>
              </a:rPr>
              <a:t>PROBLEMS FACED </a:t>
            </a:r>
          </a:p>
        </p:txBody>
      </p:sp>
    </p:spTree>
    <p:extLst>
      <p:ext uri="{BB962C8B-B14F-4D97-AF65-F5344CB8AC3E}">
        <p14:creationId xmlns:p14="http://schemas.microsoft.com/office/powerpoint/2010/main" val="3471222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6A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Freeform: Shape 17">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F0178D3C-BB66-490F-9F3C-C1DBE6572656}"/>
              </a:ext>
            </a:extLst>
          </p:cNvPr>
          <p:cNvSpPr/>
          <p:nvPr/>
        </p:nvSpPr>
        <p:spPr>
          <a:xfrm>
            <a:off x="4730541" y="1812448"/>
            <a:ext cx="2665602" cy="707886"/>
          </a:xfrm>
          <a:prstGeom prst="rect">
            <a:avLst/>
          </a:prstGeom>
        </p:spPr>
        <p:txBody>
          <a:bodyPr wrap="none">
            <a:spAutoFit/>
          </a:bodyPr>
          <a:lstStyle/>
          <a:p>
            <a:r>
              <a:rPr lang="en-US" sz="4000" dirty="0">
                <a:solidFill>
                  <a:srgbClr val="000000"/>
                </a:solidFill>
              </a:rPr>
              <a:t>THANK YOU</a:t>
            </a:r>
            <a:endParaRPr lang="en-US" sz="4000" dirty="0"/>
          </a:p>
        </p:txBody>
      </p:sp>
      <p:sp>
        <p:nvSpPr>
          <p:cNvPr id="2" name="Rectangle 1">
            <a:extLst>
              <a:ext uri="{FF2B5EF4-FFF2-40B4-BE49-F238E27FC236}">
                <a16:creationId xmlns:a16="http://schemas.microsoft.com/office/drawing/2014/main" id="{3B01C1B6-6992-451B-BBA9-AE7A7B9B38AA}"/>
              </a:ext>
            </a:extLst>
          </p:cNvPr>
          <p:cNvSpPr/>
          <p:nvPr/>
        </p:nvSpPr>
        <p:spPr>
          <a:xfrm>
            <a:off x="3048000" y="2981581"/>
            <a:ext cx="6096000" cy="2031325"/>
          </a:xfrm>
          <a:prstGeom prst="rect">
            <a:avLst/>
          </a:prstGeom>
        </p:spPr>
        <p:txBody>
          <a:bodyPr>
            <a:spAutoFit/>
          </a:bodyPr>
          <a:lstStyle/>
          <a:p>
            <a:pPr algn="ctr"/>
            <a:r>
              <a:rPr lang="en-US" u="sng" dirty="0">
                <a:solidFill>
                  <a:srgbClr val="000000"/>
                </a:solidFill>
              </a:rPr>
              <a:t>TEAM MEMBERS</a:t>
            </a:r>
          </a:p>
          <a:p>
            <a:pPr algn="ctr"/>
            <a:endParaRPr lang="en-US" u="sng" dirty="0">
              <a:solidFill>
                <a:srgbClr val="000000"/>
              </a:solidFill>
            </a:endParaRPr>
          </a:p>
          <a:p>
            <a:pPr algn="ctr"/>
            <a:r>
              <a:rPr lang="en-US" dirty="0">
                <a:solidFill>
                  <a:srgbClr val="000000"/>
                </a:solidFill>
              </a:rPr>
              <a:t>Rohit Naik	Suraj Nair</a:t>
            </a:r>
          </a:p>
          <a:p>
            <a:pPr algn="ctr"/>
            <a:r>
              <a:rPr lang="en-US" dirty="0">
                <a:solidFill>
                  <a:srgbClr val="000000"/>
                </a:solidFill>
              </a:rPr>
              <a:t>001832839	001407214</a:t>
            </a:r>
          </a:p>
          <a:p>
            <a:pPr algn="ctr"/>
            <a:endParaRPr lang="en-US" dirty="0">
              <a:solidFill>
                <a:srgbClr val="000000"/>
              </a:solidFill>
            </a:endParaRPr>
          </a:p>
          <a:p>
            <a:pPr algn="ctr"/>
            <a:r>
              <a:rPr lang="en-US" dirty="0">
                <a:solidFill>
                  <a:srgbClr val="000000"/>
                </a:solidFill>
              </a:rPr>
              <a:t>Tripti Rijhwani           Hruda Mohod	Shreya Nilangekar</a:t>
            </a:r>
          </a:p>
          <a:p>
            <a:r>
              <a:rPr lang="en-US" dirty="0">
                <a:solidFill>
                  <a:srgbClr val="000000"/>
                </a:solidFill>
              </a:rPr>
              <a:t>          001442633              001426345                 001444235</a:t>
            </a:r>
          </a:p>
        </p:txBody>
      </p:sp>
    </p:spTree>
    <p:extLst>
      <p:ext uri="{BB962C8B-B14F-4D97-AF65-F5344CB8AC3E}">
        <p14:creationId xmlns:p14="http://schemas.microsoft.com/office/powerpoint/2010/main" val="3474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F6061-9A02-4000-8651-B8659021146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6990" r="20774" b="-1"/>
          <a:stretch/>
        </p:blipFill>
        <p:spPr>
          <a:xfrm>
            <a:off x="5881670" y="10"/>
            <a:ext cx="6394152" cy="6857990"/>
          </a:xfrm>
          <a:prstGeom prst="rect">
            <a:avLst/>
          </a:prstGeom>
        </p:spPr>
      </p:pic>
      <p:pic>
        <p:nvPicPr>
          <p:cNvPr id="39" name="Picture 3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8" name="Content Placeholder 17">
            <a:extLst>
              <a:ext uri="{FF2B5EF4-FFF2-40B4-BE49-F238E27FC236}">
                <a16:creationId xmlns:a16="http://schemas.microsoft.com/office/drawing/2014/main" id="{5B678C99-BEC7-4FD4-91BD-628A7EA14B47}"/>
              </a:ext>
            </a:extLst>
          </p:cNvPr>
          <p:cNvSpPr>
            <a:spLocks noGrp="1"/>
          </p:cNvSpPr>
          <p:nvPr>
            <p:ph idx="1"/>
          </p:nvPr>
        </p:nvSpPr>
        <p:spPr>
          <a:xfrm>
            <a:off x="1174867" y="2237874"/>
            <a:ext cx="4706803" cy="2162740"/>
          </a:xfrm>
        </p:spPr>
        <p:txBody>
          <a:bodyPr anchor="ctr">
            <a:normAutofit/>
          </a:bodyPr>
          <a:lstStyle/>
          <a:p>
            <a:r>
              <a:rPr lang="en-US" sz="2400" dirty="0">
                <a:solidFill>
                  <a:srgbClr val="000000"/>
                </a:solidFill>
              </a:rPr>
              <a:t>Just a phone needed</a:t>
            </a:r>
          </a:p>
          <a:p>
            <a:r>
              <a:rPr lang="en-US" sz="2400" dirty="0">
                <a:solidFill>
                  <a:srgbClr val="000000"/>
                </a:solidFill>
              </a:rPr>
              <a:t>Everything Online</a:t>
            </a:r>
            <a:endParaRPr lang="en-US" sz="1600" dirty="0">
              <a:solidFill>
                <a:srgbClr val="000000"/>
              </a:solidFill>
            </a:endParaRPr>
          </a:p>
        </p:txBody>
      </p:sp>
      <p:sp>
        <p:nvSpPr>
          <p:cNvPr id="9" name="Rectangle 8">
            <a:extLst>
              <a:ext uri="{FF2B5EF4-FFF2-40B4-BE49-F238E27FC236}">
                <a16:creationId xmlns:a16="http://schemas.microsoft.com/office/drawing/2014/main" id="{4ED58A0F-9267-4D00-8825-93B71AE39A4E}"/>
              </a:ext>
            </a:extLst>
          </p:cNvPr>
          <p:cNvSpPr/>
          <p:nvPr/>
        </p:nvSpPr>
        <p:spPr>
          <a:xfrm>
            <a:off x="1312248" y="1528547"/>
            <a:ext cx="3432350" cy="600164"/>
          </a:xfrm>
          <a:prstGeom prst="rect">
            <a:avLst/>
          </a:prstGeom>
        </p:spPr>
        <p:txBody>
          <a:bodyPr wrap="none">
            <a:spAutoFit/>
          </a:bodyPr>
          <a:lstStyle/>
          <a:p>
            <a:r>
              <a:rPr lang="en-US" sz="3300" dirty="0">
                <a:latin typeface="+mj-lt"/>
              </a:rPr>
              <a:t>Solutions Provided </a:t>
            </a:r>
          </a:p>
        </p:txBody>
      </p:sp>
    </p:spTree>
    <p:extLst>
      <p:ext uri="{BB962C8B-B14F-4D97-AF65-F5344CB8AC3E}">
        <p14:creationId xmlns:p14="http://schemas.microsoft.com/office/powerpoint/2010/main" val="4267737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190525" y="2833612"/>
            <a:ext cx="3810950" cy="8379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STRATEGY PLANE</a:t>
            </a:r>
          </a:p>
        </p:txBody>
      </p:sp>
    </p:spTree>
    <p:extLst>
      <p:ext uri="{BB962C8B-B14F-4D97-AF65-F5344CB8AC3E}">
        <p14:creationId xmlns:p14="http://schemas.microsoft.com/office/powerpoint/2010/main" val="2235968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pic>
        <p:nvPicPr>
          <p:cNvPr id="94" name="Picture 93">
            <a:extLst>
              <a:ext uri="{FF2B5EF4-FFF2-40B4-BE49-F238E27FC236}">
                <a16:creationId xmlns:a16="http://schemas.microsoft.com/office/drawing/2014/main" id="{19AE98B8-B73A-4724-B639-017087F923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8" name="Google Shape;88;p18"/>
          <p:cNvSpPr txBox="1">
            <a:spLocks noGrp="1"/>
          </p:cNvSpPr>
          <p:nvPr>
            <p:ph type="body" idx="1"/>
          </p:nvPr>
        </p:nvSpPr>
        <p:spPr>
          <a:xfrm>
            <a:off x="326523" y="1332636"/>
            <a:ext cx="5914658" cy="2493733"/>
          </a:xfrm>
          <a:prstGeom prst="rect">
            <a:avLst/>
          </a:prstGeom>
        </p:spPr>
        <p:txBody>
          <a:bodyPr spcFirstLastPara="1" vert="horz" lIns="91440" tIns="45720" rIns="91440" bIns="45720" rtlCol="0" anchor="b" anchorCtr="0">
            <a:normAutofit/>
          </a:bodyPr>
          <a:lstStyle/>
          <a:p>
            <a:pPr marL="0" indent="0">
              <a:spcBef>
                <a:spcPts val="2133"/>
              </a:spcBef>
              <a:buNone/>
            </a:pPr>
            <a:r>
              <a:rPr lang="en-US" sz="1800" dirty="0">
                <a:solidFill>
                  <a:srgbClr val="000000"/>
                </a:solidFill>
              </a:rPr>
              <a:t>You have </a:t>
            </a:r>
            <a:r>
              <a:rPr lang="en-US" sz="3200" dirty="0">
                <a:solidFill>
                  <a:srgbClr val="4A86E8"/>
                </a:solidFill>
              </a:rPr>
              <a:t>10 sec </a:t>
            </a:r>
            <a:r>
              <a:rPr lang="en-US" sz="1800" dirty="0">
                <a:solidFill>
                  <a:srgbClr val="000000"/>
                </a:solidFill>
              </a:rPr>
              <a:t>to leave an impression on an online visitor and tell them what they will get out of your website and company. After this time (and oftentimes before), they will leave. </a:t>
            </a:r>
          </a:p>
          <a:p>
            <a:pPr marL="0" indent="-228600">
              <a:spcBef>
                <a:spcPts val="2133"/>
              </a:spcBef>
              <a:spcAft>
                <a:spcPts val="2133"/>
              </a:spcAft>
              <a:buFont typeface="Arial" panose="020B0604020202020204" pitchFamily="34" charset="0"/>
              <a:buChar char="•"/>
            </a:pPr>
            <a:endParaRPr lang="en-US" sz="1800" dirty="0">
              <a:solidFill>
                <a:srgbClr val="000000"/>
              </a:solidFill>
            </a:endParaRPr>
          </a:p>
        </p:txBody>
      </p:sp>
      <p:sp>
        <p:nvSpPr>
          <p:cNvPr id="4" name="Rectangle 3">
            <a:extLst>
              <a:ext uri="{FF2B5EF4-FFF2-40B4-BE49-F238E27FC236}">
                <a16:creationId xmlns:a16="http://schemas.microsoft.com/office/drawing/2014/main" id="{F3B3E45E-BB4E-4ABB-BDF5-E8E9EB388714}"/>
              </a:ext>
            </a:extLst>
          </p:cNvPr>
          <p:cNvSpPr/>
          <p:nvPr/>
        </p:nvSpPr>
        <p:spPr>
          <a:xfrm>
            <a:off x="349406" y="369367"/>
            <a:ext cx="5891775" cy="1107996"/>
          </a:xfrm>
          <a:prstGeom prst="rect">
            <a:avLst/>
          </a:prstGeom>
        </p:spPr>
        <p:txBody>
          <a:bodyPr wrap="square">
            <a:spAutoFit/>
          </a:bodyPr>
          <a:lstStyle/>
          <a:p>
            <a:pPr algn="ctr">
              <a:buClr>
                <a:schemeClr val="dk1"/>
              </a:buClr>
              <a:buSzPts val="1100"/>
            </a:pPr>
            <a:r>
              <a:rPr lang="en-US" sz="3300" dirty="0">
                <a:latin typeface="+mj-lt"/>
              </a:rPr>
              <a:t>Attractive and easy to navigate web store design</a:t>
            </a:r>
          </a:p>
        </p:txBody>
      </p:sp>
      <p:sp>
        <p:nvSpPr>
          <p:cNvPr id="6" name="Google Shape;108;p21">
            <a:extLst>
              <a:ext uri="{FF2B5EF4-FFF2-40B4-BE49-F238E27FC236}">
                <a16:creationId xmlns:a16="http://schemas.microsoft.com/office/drawing/2014/main" id="{E0BD33AB-7DAE-4C98-9949-27227C5E36B9}"/>
              </a:ext>
            </a:extLst>
          </p:cNvPr>
          <p:cNvSpPr txBox="1">
            <a:spLocks noGrp="1"/>
          </p:cNvSpPr>
          <p:nvPr>
            <p:ph type="title"/>
          </p:nvPr>
        </p:nvSpPr>
        <p:spPr>
          <a:xfrm>
            <a:off x="6241181" y="229626"/>
            <a:ext cx="5750452" cy="1311664"/>
          </a:xfrm>
          <a:prstGeom prst="rect">
            <a:avLst/>
          </a:prstGeom>
        </p:spPr>
        <p:txBody>
          <a:bodyPr spcFirstLastPara="1" vert="horz" lIns="91440" tIns="45720" rIns="91440" bIns="45720" rtlCol="0" anchor="ctr" anchorCtr="0">
            <a:normAutofit/>
          </a:bodyPr>
          <a:lstStyle/>
          <a:p>
            <a:pPr algn="ctr">
              <a:buClr>
                <a:schemeClr val="dk1"/>
              </a:buClr>
              <a:buSzPts val="1100"/>
            </a:pPr>
            <a:r>
              <a:rPr lang="en-US" sz="3300" dirty="0">
                <a:ea typeface="+mn-ea"/>
                <a:cs typeface="+mn-cs"/>
              </a:rPr>
              <a:t>Speedy page loading</a:t>
            </a:r>
          </a:p>
        </p:txBody>
      </p:sp>
      <p:sp>
        <p:nvSpPr>
          <p:cNvPr id="7" name="Google Shape;109;p21">
            <a:extLst>
              <a:ext uri="{FF2B5EF4-FFF2-40B4-BE49-F238E27FC236}">
                <a16:creationId xmlns:a16="http://schemas.microsoft.com/office/drawing/2014/main" id="{277C85CD-6C51-4D74-A476-0D431D712F43}"/>
              </a:ext>
            </a:extLst>
          </p:cNvPr>
          <p:cNvSpPr txBox="1">
            <a:spLocks/>
          </p:cNvSpPr>
          <p:nvPr/>
        </p:nvSpPr>
        <p:spPr>
          <a:xfrm>
            <a:off x="7012530" y="1770916"/>
            <a:ext cx="5071988" cy="1709707"/>
          </a:xfrm>
          <a:prstGeom prst="rect">
            <a:avLst/>
          </a:prstGeom>
        </p:spPr>
        <p:txBody>
          <a:bodyPr spcFirstLastPara="1" vert="horz" wrap="square" lIns="91440" tIns="45720" rIns="91440" bIns="45720" rtlCol="0" anchor="ctr" anchorCtr="0">
            <a:normAutofit lnSpcReduction="100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spcBef>
                <a:spcPts val="2133"/>
              </a:spcBef>
              <a:buFont typeface="Arial" panose="020B0604020202020204" pitchFamily="34" charset="0"/>
              <a:buNone/>
            </a:pPr>
            <a:r>
              <a:rPr lang="en-US" sz="3200" dirty="0">
                <a:solidFill>
                  <a:srgbClr val="4A86E8"/>
                </a:solidFill>
              </a:rPr>
              <a:t>44%  </a:t>
            </a:r>
            <a:r>
              <a:rPr lang="en-US" sz="1800" dirty="0">
                <a:solidFill>
                  <a:srgbClr val="000000"/>
                </a:solidFill>
              </a:rPr>
              <a:t>Of people will switch devices if 	content takes too long to load</a:t>
            </a:r>
          </a:p>
          <a:p>
            <a:pPr marL="0" indent="0">
              <a:spcBef>
                <a:spcPts val="2133"/>
              </a:spcBef>
              <a:buFont typeface="Arial" panose="020B0604020202020204" pitchFamily="34" charset="0"/>
              <a:buNone/>
            </a:pPr>
            <a:r>
              <a:rPr lang="en-US" sz="3200" dirty="0">
                <a:solidFill>
                  <a:srgbClr val="4A86E8"/>
                </a:solidFill>
              </a:rPr>
              <a:t>39%  </a:t>
            </a:r>
            <a:r>
              <a:rPr lang="en-US" sz="1800" dirty="0">
                <a:solidFill>
                  <a:schemeClr val="dk1"/>
                </a:solidFill>
              </a:rPr>
              <a:t>Will stop engaging altogether</a:t>
            </a:r>
          </a:p>
          <a:p>
            <a:pPr marL="0" indent="-228600">
              <a:spcBef>
                <a:spcPts val="2133"/>
              </a:spcBef>
              <a:spcAft>
                <a:spcPts val="2133"/>
              </a:spcAft>
              <a:buFont typeface="Arial" panose="020B0604020202020204" pitchFamily="34" charset="0"/>
              <a:buChar char="•"/>
            </a:pPr>
            <a:endParaRPr lang="en-US" sz="2000" dirty="0">
              <a:solidFill>
                <a:srgbClr val="000000"/>
              </a:solidFill>
            </a:endParaRPr>
          </a:p>
        </p:txBody>
      </p:sp>
      <p:cxnSp>
        <p:nvCxnSpPr>
          <p:cNvPr id="8" name="Straight Connector 7">
            <a:extLst>
              <a:ext uri="{FF2B5EF4-FFF2-40B4-BE49-F238E27FC236}">
                <a16:creationId xmlns:a16="http://schemas.microsoft.com/office/drawing/2014/main" id="{12C07C48-5FE5-4D2B-9DCA-C066444BA8A5}"/>
              </a:ext>
            </a:extLst>
          </p:cNvPr>
          <p:cNvCxnSpPr>
            <a:cxnSpLocks/>
          </p:cNvCxnSpPr>
          <p:nvPr/>
        </p:nvCxnSpPr>
        <p:spPr>
          <a:xfrm flipH="1">
            <a:off x="6345062" y="499854"/>
            <a:ext cx="12425" cy="3061493"/>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AE050989-CB07-4D7F-BEFF-60BB8FBE3C08}"/>
              </a:ext>
            </a:extLst>
          </p:cNvPr>
          <p:cNvCxnSpPr>
            <a:cxnSpLocks/>
          </p:cNvCxnSpPr>
          <p:nvPr/>
        </p:nvCxnSpPr>
        <p:spPr>
          <a:xfrm>
            <a:off x="453680" y="3617043"/>
            <a:ext cx="5642320" cy="48453"/>
          </a:xfrm>
          <a:prstGeom prst="line">
            <a:avLst/>
          </a:prstGeom>
        </p:spPr>
        <p:style>
          <a:lnRef idx="2">
            <a:schemeClr val="dk1"/>
          </a:lnRef>
          <a:fillRef idx="0">
            <a:schemeClr val="dk1"/>
          </a:fillRef>
          <a:effectRef idx="1">
            <a:schemeClr val="dk1"/>
          </a:effectRef>
          <a:fontRef idx="minor">
            <a:schemeClr val="tx1"/>
          </a:fontRef>
        </p:style>
      </p:cxnSp>
      <p:sp>
        <p:nvSpPr>
          <p:cNvPr id="11" name="Google Shape;102;p20">
            <a:extLst>
              <a:ext uri="{FF2B5EF4-FFF2-40B4-BE49-F238E27FC236}">
                <a16:creationId xmlns:a16="http://schemas.microsoft.com/office/drawing/2014/main" id="{F258B1A9-AAF7-48AF-B4E2-48C4FE4C27B4}"/>
              </a:ext>
            </a:extLst>
          </p:cNvPr>
          <p:cNvSpPr txBox="1">
            <a:spLocks/>
          </p:cNvSpPr>
          <p:nvPr/>
        </p:nvSpPr>
        <p:spPr>
          <a:xfrm>
            <a:off x="767046" y="4609726"/>
            <a:ext cx="4706803" cy="2346255"/>
          </a:xfrm>
          <a:prstGeom prst="rect">
            <a:avLst/>
          </a:prstGeom>
        </p:spPr>
        <p:txBody>
          <a:bodyPr spcFirstLastPara="1" vert="horz" wrap="square" lIns="91440" tIns="45720" rIns="91440" bIns="45720" rtlCol="0" anchor="ctr"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spcBef>
                <a:spcPts val="2133"/>
              </a:spcBef>
              <a:buFont typeface="Arial" panose="020B0604020202020204" pitchFamily="34" charset="0"/>
              <a:buNone/>
            </a:pPr>
            <a:r>
              <a:rPr lang="en-US" sz="3200" dirty="0">
                <a:solidFill>
                  <a:srgbClr val="4A86E8"/>
                </a:solidFill>
              </a:rPr>
              <a:t>37%  </a:t>
            </a:r>
            <a:r>
              <a:rPr lang="en-US" sz="2000" dirty="0">
                <a:solidFill>
                  <a:srgbClr val="000000"/>
                </a:solidFill>
              </a:rPr>
              <a:t>Of visitor will leave the website if 	there is no contact information or 	contact number</a:t>
            </a:r>
          </a:p>
          <a:p>
            <a:pPr marL="0" indent="-228600">
              <a:spcBef>
                <a:spcPts val="2133"/>
              </a:spcBef>
              <a:spcAft>
                <a:spcPts val="2133"/>
              </a:spcAft>
              <a:buFont typeface="Arial" panose="020B0604020202020204" pitchFamily="34" charset="0"/>
              <a:buChar char="•"/>
            </a:pPr>
            <a:endParaRPr lang="en-US" sz="2000" dirty="0">
              <a:solidFill>
                <a:srgbClr val="000000"/>
              </a:solidFill>
            </a:endParaRPr>
          </a:p>
        </p:txBody>
      </p:sp>
      <p:sp>
        <p:nvSpPr>
          <p:cNvPr id="12" name="Rectangle 11">
            <a:extLst>
              <a:ext uri="{FF2B5EF4-FFF2-40B4-BE49-F238E27FC236}">
                <a16:creationId xmlns:a16="http://schemas.microsoft.com/office/drawing/2014/main" id="{CC4DCE6E-0609-4DA5-9269-B517C2C6DCA6}"/>
              </a:ext>
            </a:extLst>
          </p:cNvPr>
          <p:cNvSpPr/>
          <p:nvPr/>
        </p:nvSpPr>
        <p:spPr>
          <a:xfrm>
            <a:off x="706897" y="3996871"/>
            <a:ext cx="4741554" cy="600164"/>
          </a:xfrm>
          <a:prstGeom prst="rect">
            <a:avLst/>
          </a:prstGeom>
        </p:spPr>
        <p:txBody>
          <a:bodyPr wrap="none">
            <a:spAutoFit/>
          </a:bodyPr>
          <a:lstStyle/>
          <a:p>
            <a:r>
              <a:rPr lang="en-US" sz="3300" dirty="0">
                <a:solidFill>
                  <a:srgbClr val="000000"/>
                </a:solidFill>
                <a:latin typeface="+mj-lt"/>
              </a:rPr>
              <a:t>Visible contact information</a:t>
            </a:r>
          </a:p>
        </p:txBody>
      </p:sp>
      <p:sp>
        <p:nvSpPr>
          <p:cNvPr id="13" name="Google Shape;108;p21">
            <a:extLst>
              <a:ext uri="{FF2B5EF4-FFF2-40B4-BE49-F238E27FC236}">
                <a16:creationId xmlns:a16="http://schemas.microsoft.com/office/drawing/2014/main" id="{396F2D9D-DB8E-4424-A04E-99201197E977}"/>
              </a:ext>
            </a:extLst>
          </p:cNvPr>
          <p:cNvSpPr txBox="1">
            <a:spLocks/>
          </p:cNvSpPr>
          <p:nvPr/>
        </p:nvSpPr>
        <p:spPr>
          <a:xfrm>
            <a:off x="7668315" y="3777916"/>
            <a:ext cx="4803636" cy="1311664"/>
          </a:xfrm>
          <a:prstGeom prst="rect">
            <a:avLst/>
          </a:prstGeom>
        </p:spPr>
        <p:txBody>
          <a:bodyPr spcFirstLastPara="1" vert="horz" wrap="square" lIns="91440" tIns="45720" rIns="91440" bIns="45720" rtlCol="0" anchor="ctr"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spcBef>
                <a:spcPct val="0"/>
              </a:spcBef>
            </a:pPr>
            <a:r>
              <a:rPr lang="en-US" sz="3300" dirty="0">
                <a:solidFill>
                  <a:srgbClr val="000000"/>
                </a:solidFill>
              </a:rPr>
              <a:t>Simple checkout</a:t>
            </a:r>
          </a:p>
        </p:txBody>
      </p:sp>
      <p:sp>
        <p:nvSpPr>
          <p:cNvPr id="14" name="Google Shape;109;p21">
            <a:extLst>
              <a:ext uri="{FF2B5EF4-FFF2-40B4-BE49-F238E27FC236}">
                <a16:creationId xmlns:a16="http://schemas.microsoft.com/office/drawing/2014/main" id="{F80E7E7F-CC94-4F9D-9ACA-61338EC08E67}"/>
              </a:ext>
            </a:extLst>
          </p:cNvPr>
          <p:cNvSpPr txBox="1">
            <a:spLocks/>
          </p:cNvSpPr>
          <p:nvPr/>
        </p:nvSpPr>
        <p:spPr>
          <a:xfrm>
            <a:off x="6921342" y="4555059"/>
            <a:ext cx="4706803" cy="2302941"/>
          </a:xfrm>
          <a:prstGeom prst="rect">
            <a:avLst/>
          </a:prstGeom>
        </p:spPr>
        <p:txBody>
          <a:bodyPr spcFirstLastPara="1" vert="horz" wrap="square" lIns="91440" tIns="45720" rIns="91440" bIns="45720" rtlCol="0" anchor="ctr"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pPr marL="0" indent="0">
              <a:spcBef>
                <a:spcPts val="2133"/>
              </a:spcBef>
              <a:buFont typeface="Arial" panose="020B0604020202020204" pitchFamily="34" charset="0"/>
              <a:buNone/>
            </a:pPr>
            <a:r>
              <a:rPr lang="en-US" sz="3200" dirty="0">
                <a:solidFill>
                  <a:srgbClr val="4A86E8"/>
                </a:solidFill>
              </a:rPr>
              <a:t>84% 	</a:t>
            </a:r>
            <a:r>
              <a:rPr lang="en-US" sz="2000" dirty="0">
                <a:solidFill>
                  <a:srgbClr val="000000"/>
                </a:solidFill>
              </a:rPr>
              <a:t>Of online shoppers abandon 	complicated online checkouts </a:t>
            </a:r>
          </a:p>
          <a:p>
            <a:pPr marL="0" indent="-228600">
              <a:spcBef>
                <a:spcPts val="2133"/>
              </a:spcBef>
              <a:spcAft>
                <a:spcPts val="2133"/>
              </a:spcAft>
              <a:buFont typeface="Arial" panose="020B0604020202020204" pitchFamily="34" charset="0"/>
              <a:buChar char="•"/>
            </a:pPr>
            <a:endParaRPr lang="en-US" sz="2000" dirty="0">
              <a:solidFill>
                <a:srgbClr val="000000"/>
              </a:solidFill>
            </a:endParaRPr>
          </a:p>
        </p:txBody>
      </p:sp>
      <p:cxnSp>
        <p:nvCxnSpPr>
          <p:cNvPr id="16" name="Straight Connector 15">
            <a:extLst>
              <a:ext uri="{FF2B5EF4-FFF2-40B4-BE49-F238E27FC236}">
                <a16:creationId xmlns:a16="http://schemas.microsoft.com/office/drawing/2014/main" id="{26A7BE71-20AD-472D-8CF8-AE84B34A957D}"/>
              </a:ext>
            </a:extLst>
          </p:cNvPr>
          <p:cNvCxnSpPr>
            <a:cxnSpLocks/>
          </p:cNvCxnSpPr>
          <p:nvPr/>
        </p:nvCxnSpPr>
        <p:spPr>
          <a:xfrm>
            <a:off x="6345061" y="3826369"/>
            <a:ext cx="1" cy="2655179"/>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A757826B-A939-45F7-831F-F9487C72F37B}"/>
              </a:ext>
            </a:extLst>
          </p:cNvPr>
          <p:cNvCxnSpPr>
            <a:cxnSpLocks/>
          </p:cNvCxnSpPr>
          <p:nvPr/>
        </p:nvCxnSpPr>
        <p:spPr>
          <a:xfrm>
            <a:off x="6492240" y="3641269"/>
            <a:ext cx="5043638" cy="38666"/>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6AB901-655F-43B8-B955-5A2C5F3972B9}"/>
              </a:ext>
            </a:extLst>
          </p:cNvPr>
          <p:cNvSpPr txBox="1">
            <a:spLocks/>
          </p:cNvSpPr>
          <p:nvPr/>
        </p:nvSpPr>
        <p:spPr>
          <a:xfrm>
            <a:off x="4953340" y="2828723"/>
            <a:ext cx="2391199" cy="8379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bg1"/>
                </a:solidFill>
              </a:rPr>
              <a:t>PERSONAS</a:t>
            </a:r>
          </a:p>
        </p:txBody>
      </p:sp>
    </p:spTree>
    <p:extLst>
      <p:ext uri="{BB962C8B-B14F-4D97-AF65-F5344CB8AC3E}">
        <p14:creationId xmlns:p14="http://schemas.microsoft.com/office/powerpoint/2010/main" val="1561225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1591</Words>
  <Application>Microsoft Office PowerPoint</Application>
  <PresentationFormat>Widescreen</PresentationFormat>
  <Paragraphs>156</Paragraphs>
  <Slides>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Wingdings</vt:lpstr>
      <vt:lpstr>Office Theme</vt:lpstr>
      <vt:lpstr>PowerPoint Presentation</vt:lpstr>
      <vt:lpstr>PowerPoint Presentation</vt:lpstr>
      <vt:lpstr>New Student? Not a problem!</vt:lpstr>
      <vt:lpstr>PowerPoint Presentation</vt:lpstr>
      <vt:lpstr>PowerPoint Presentation</vt:lpstr>
      <vt:lpstr>PowerPoint Presentation</vt:lpstr>
      <vt:lpstr>PowerPoint Presentation</vt:lpstr>
      <vt:lpstr>Speedy page loading</vt:lpstr>
      <vt:lpstr>PowerPoint Presentation</vt:lpstr>
      <vt:lpstr>PowerPoint Presentation</vt:lpstr>
      <vt:lpstr>PowerPoint Presentation</vt:lpstr>
      <vt:lpstr>PowerPoint Presentation</vt:lpstr>
      <vt:lpstr>PowerPoint Presentation</vt:lpstr>
      <vt:lpstr>Functional specifications</vt:lpstr>
      <vt:lpstr>Content specifications</vt:lpstr>
      <vt:lpstr>Seller specific requirement</vt:lpstr>
      <vt:lpstr>PowerPoint Presentation</vt:lpstr>
      <vt:lpstr>PowerPoint Presentation</vt:lpstr>
      <vt:lpstr>PowerPoint Presentation</vt:lpstr>
      <vt:lpstr>PowerPoint Presentation</vt:lpstr>
      <vt:lpstr>PowerPoint Presentation</vt:lpstr>
      <vt:lpstr>What is included in a surface plane?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Delivery System</vt:lpstr>
      <vt:lpstr>Chat Box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mohodhruda@outlook.com</dc:creator>
  <cp:lastModifiedBy>mohodhruda@outlook.com</cp:lastModifiedBy>
  <cp:revision>24</cp:revision>
  <dcterms:created xsi:type="dcterms:W3CDTF">2019-04-22T17:03:02Z</dcterms:created>
  <dcterms:modified xsi:type="dcterms:W3CDTF">2019-04-22T22:01:07Z</dcterms:modified>
</cp:coreProperties>
</file>